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Lst>
  <p:notesMasterIdLst>
    <p:notesMasterId r:id="rId30"/>
  </p:notesMasterIdLst>
  <p:sldIdLst>
    <p:sldId id="256" r:id="rId5"/>
    <p:sldId id="262" r:id="rId6"/>
    <p:sldId id="265" r:id="rId7"/>
    <p:sldId id="287" r:id="rId8"/>
    <p:sldId id="266" r:id="rId9"/>
    <p:sldId id="288" r:id="rId10"/>
    <p:sldId id="289" r:id="rId11"/>
    <p:sldId id="290" r:id="rId12"/>
    <p:sldId id="276" r:id="rId13"/>
    <p:sldId id="257" r:id="rId14"/>
    <p:sldId id="274" r:id="rId15"/>
    <p:sldId id="264" r:id="rId16"/>
    <p:sldId id="263" r:id="rId17"/>
    <p:sldId id="281" r:id="rId18"/>
    <p:sldId id="291" r:id="rId19"/>
    <p:sldId id="292" r:id="rId20"/>
    <p:sldId id="283" r:id="rId21"/>
    <p:sldId id="284" r:id="rId22"/>
    <p:sldId id="278" r:id="rId23"/>
    <p:sldId id="294" r:id="rId24"/>
    <p:sldId id="295" r:id="rId25"/>
    <p:sldId id="296" r:id="rId26"/>
    <p:sldId id="285" r:id="rId27"/>
    <p:sldId id="297" r:id="rId28"/>
    <p:sldId id="261" r:id="rId29"/>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y Claydon" initials="JC" lastIdx="7" clrIdx="0">
    <p:extLst>
      <p:ext uri="{19B8F6BF-5375-455C-9EA6-DF929625EA0E}">
        <p15:presenceInfo xmlns:p15="http://schemas.microsoft.com/office/powerpoint/2012/main" userId="66d05345f3819d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B297"/>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13" autoAdjust="0"/>
    <p:restoredTop sz="67844" autoAdjust="0"/>
  </p:normalViewPr>
  <p:slideViewPr>
    <p:cSldViewPr snapToGrid="0">
      <p:cViewPr varScale="1">
        <p:scale>
          <a:sx n="51" d="100"/>
          <a:sy n="51" d="100"/>
        </p:scale>
        <p:origin x="570" y="90"/>
      </p:cViewPr>
      <p:guideLst/>
    </p:cSldViewPr>
  </p:slideViewPr>
  <p:outlineViewPr>
    <p:cViewPr>
      <p:scale>
        <a:sx n="33" d="100"/>
        <a:sy n="33" d="100"/>
      </p:scale>
      <p:origin x="0" y="-907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youtube.com/watch?v=kP3NaepKGNE"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pt-PT" sz="1400" dirty="0"/>
              <a:t>Importa referir que esta sessão pode ser uma introdução à ajuda em dinheiro (</a:t>
            </a:r>
            <a:r>
              <a:rPr lang="pt-PT" sz="1400" dirty="0" err="1"/>
              <a:t>CBA</a:t>
            </a:r>
            <a:r>
              <a:rPr lang="pt-PT" sz="1400" dirty="0"/>
              <a:t>).</a:t>
            </a:r>
          </a:p>
          <a:p>
            <a:pPr marL="0" marR="0" lvl="0" indent="0" defTabSz="457200" eaLnBrk="1" fontAlgn="auto" latinLnBrk="0" hangingPunct="1">
              <a:lnSpc>
                <a:spcPct val="117999"/>
              </a:lnSpc>
              <a:spcBef>
                <a:spcPts val="0"/>
              </a:spcBef>
              <a:spcAft>
                <a:spcPts val="0"/>
              </a:spcAft>
              <a:buClrTx/>
              <a:buSzTx/>
              <a:buFontTx/>
              <a:buNone/>
              <a:tabLst/>
              <a:defRPr/>
            </a:pPr>
            <a:endParaRPr lang="pt-PT" sz="1400" dirty="0"/>
          </a:p>
          <a:p>
            <a:pPr marL="0" marR="0" lvl="0" indent="0" defTabSz="457200" eaLnBrk="1" fontAlgn="auto" latinLnBrk="0" hangingPunct="1">
              <a:lnSpc>
                <a:spcPct val="117999"/>
              </a:lnSpc>
              <a:spcBef>
                <a:spcPts val="0"/>
              </a:spcBef>
              <a:spcAft>
                <a:spcPts val="0"/>
              </a:spcAft>
              <a:buClrTx/>
              <a:buSzTx/>
              <a:buFontTx/>
              <a:buNone/>
              <a:tabLst/>
              <a:defRPr/>
            </a:pPr>
            <a:r>
              <a:rPr lang="pt-PT" sz="1400" dirty="0"/>
              <a:t>Mencione, desde o início, que a ajuda em dinheiro pode ter um grande potencial de abuso e má utilização de recursos se não forem implementadas medidas adequadas. Esta questão pode ir muito além do simples roubo ou desvio, pois, no seu pior, pode criar um contexto favorável às práticas de Exploração e Abuso Sexual (EAS).</a:t>
            </a:r>
          </a:p>
          <a:p>
            <a:pPr marL="0" marR="0" lvl="0" indent="0" defTabSz="457200" eaLnBrk="1" fontAlgn="auto" latinLnBrk="0" hangingPunct="1">
              <a:lnSpc>
                <a:spcPct val="117999"/>
              </a:lnSpc>
              <a:spcBef>
                <a:spcPts val="0"/>
              </a:spcBef>
              <a:spcAft>
                <a:spcPts val="0"/>
              </a:spcAft>
              <a:buClrTx/>
              <a:buSzTx/>
              <a:buFontTx/>
              <a:buNone/>
              <a:tabLst/>
              <a:defRPr/>
            </a:pPr>
            <a:endParaRPr lang="pt-PT" sz="1400" dirty="0"/>
          </a:p>
          <a:p>
            <a:pPr marL="0" marR="0" lvl="0" indent="0" defTabSz="457200" eaLnBrk="1" fontAlgn="auto" latinLnBrk="0" hangingPunct="1">
              <a:lnSpc>
                <a:spcPct val="117999"/>
              </a:lnSpc>
              <a:spcBef>
                <a:spcPts val="0"/>
              </a:spcBef>
              <a:spcAft>
                <a:spcPts val="0"/>
              </a:spcAft>
              <a:buClrTx/>
              <a:buSzTx/>
              <a:buFontTx/>
              <a:buNone/>
              <a:tabLst/>
              <a:defRPr/>
            </a:pPr>
            <a:r>
              <a:rPr lang="pt-PT" sz="1400" b="1" dirty="0"/>
              <a:t>NOTA:</a:t>
            </a:r>
            <a:r>
              <a:rPr lang="pt-PT" sz="1400" dirty="0"/>
              <a:t> A secção relativa à Segurança Alimentar do Manual Esfera, de 2011, incluía normas relativas ao “acesso aos mercados” e à “gestão da cadeia de abastecimento (GCA)”, e uma subsecção intitulada “transferências em dinheiro e vales". Na edição de 2018, estes temas são apresentados num novo anexo ao capítulo “O que é a Esfera?”. Esta atualização reconhece que as orientações sobre transferências em dinheiro e vales, </a:t>
            </a:r>
            <a:r>
              <a:rPr lang="pt-PT" sz="1400" dirty="0" err="1"/>
              <a:t>GCA</a:t>
            </a:r>
            <a:r>
              <a:rPr lang="pt-PT" sz="1400" dirty="0"/>
              <a:t> e mercados se aplicam a todos os setores, e não apenas à segurança alimentar.</a:t>
            </a:r>
          </a:p>
        </p:txBody>
      </p:sp>
    </p:spTree>
    <p:extLst>
      <p:ext uri="{BB962C8B-B14F-4D97-AF65-F5344CB8AC3E}">
        <p14:creationId xmlns:p14="http://schemas.microsoft.com/office/powerpoint/2010/main" val="3936300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a:t>
            </a:r>
            <a:r>
              <a:rPr lang="pt-PT" sz="1400" noProof="0" dirty="0" err="1"/>
              <a:t>NdT</a:t>
            </a:r>
            <a:r>
              <a:rPr lang="pt-PT" sz="1400" noProof="0" dirty="0"/>
              <a:t>: Tradução da imagem:</a:t>
            </a:r>
          </a:p>
          <a:p>
            <a:r>
              <a:rPr lang="pt-PT" sz="1400" noProof="0" dirty="0"/>
              <a:t>	Intervenção em espécie							</a:t>
            </a:r>
            <a:r>
              <a:rPr lang="pt-PT" sz="1400" noProof="0" dirty="0" err="1"/>
              <a:t>CBI</a:t>
            </a:r>
            <a:endParaRPr lang="pt-PT" sz="1400" noProof="0" dirty="0"/>
          </a:p>
          <a:p>
            <a:endParaRPr lang="pt-PT" sz="1400" noProof="0" dirty="0"/>
          </a:p>
          <a:p>
            <a:r>
              <a:rPr lang="pt-PT" sz="1400" noProof="0" dirty="0"/>
              <a:t>	      CRI / </a:t>
            </a:r>
            <a:r>
              <a:rPr lang="pt-PT" sz="1400" noProof="0" dirty="0" err="1"/>
              <a:t>NFI</a:t>
            </a:r>
            <a:r>
              <a:rPr lang="pt-PT" sz="1400" noProof="0" dirty="0"/>
              <a:t>					Alimentos	Abrigo		Meios de subsistência		Dívida</a:t>
            </a:r>
          </a:p>
          <a:p>
            <a:endParaRPr lang="pt-PT" sz="1400" noProof="0" dirty="0"/>
          </a:p>
          <a:p>
            <a:r>
              <a:rPr lang="pt-PT" sz="1400" noProof="0" dirty="0"/>
              <a:t>Gera um Impacto Económico						Gera um impacto económico</a:t>
            </a:r>
          </a:p>
          <a:p>
            <a:r>
              <a:rPr lang="pt-PT" sz="1400" noProof="0" dirty="0"/>
              <a:t>	Desconhecido							quantificável na economia local]</a:t>
            </a:r>
          </a:p>
          <a:p>
            <a:endParaRPr lang="pt-PT" sz="1400" noProof="0" dirty="0"/>
          </a:p>
          <a:p>
            <a:r>
              <a:rPr lang="pt-PT" sz="1400" noProof="0" dirty="0"/>
              <a:t>Explique que os acrónimos utilizados na ilustração são os seguintes: </a:t>
            </a:r>
            <a:r>
              <a:rPr lang="pt-PT" sz="1400" b="1" noProof="0" dirty="0"/>
              <a:t>CBI</a:t>
            </a:r>
            <a:r>
              <a:rPr lang="pt-PT" sz="1400" noProof="0" dirty="0"/>
              <a:t> são intervenções em dinheiro. </a:t>
            </a:r>
            <a:r>
              <a:rPr lang="pt-PT" sz="1400" b="1" noProof="0" dirty="0"/>
              <a:t>CRI</a:t>
            </a:r>
            <a:r>
              <a:rPr lang="pt-PT" sz="1400" noProof="0" dirty="0"/>
              <a:t> são bens essenciais de ajuda humanitária  e </a:t>
            </a:r>
            <a:r>
              <a:rPr lang="pt-PT" sz="1400" b="1" noProof="0" dirty="0"/>
              <a:t>NFI</a:t>
            </a:r>
            <a:r>
              <a:rPr lang="pt-PT" sz="1400" noProof="0" dirty="0"/>
              <a:t> são bens não alimentares (ambos abrangem artigos como lonas, bidões e cobertores) e são termos diferentes utilizados por diferentes organizações.</a:t>
            </a:r>
          </a:p>
          <a:p>
            <a:endParaRPr lang="pt-PT" sz="1400" noProof="0" dirty="0"/>
          </a:p>
          <a:p>
            <a:r>
              <a:rPr lang="pt-PT" sz="1400" noProof="0" dirty="0"/>
              <a:t>Explique que, em situações em que se considera que o início de um programa de </a:t>
            </a:r>
            <a:r>
              <a:rPr lang="pt-PT" sz="1400" dirty="0"/>
              <a:t>ajuda em dinheiro</a:t>
            </a:r>
            <a:r>
              <a:rPr lang="pt-PT" sz="1400" noProof="0" dirty="0"/>
              <a:t> pode ser: </a:t>
            </a:r>
          </a:p>
          <a:p>
            <a:pPr marL="342900" indent="-342900">
              <a:buAutoNum type="alphaLcParenR"/>
            </a:pPr>
            <a:r>
              <a:rPr lang="pt-PT" sz="1400" noProof="0" dirty="0"/>
              <a:t>perturbador para os mercados; ou</a:t>
            </a:r>
          </a:p>
          <a:p>
            <a:pPr marL="342900" indent="-342900">
              <a:buAutoNum type="alphaLcParenR"/>
            </a:pPr>
            <a:r>
              <a:rPr lang="pt-PT" sz="1400" noProof="0" dirty="0"/>
              <a:t>suscetível de causar uma disparidade entre a população que serve e a comunidade de acolhimento (de modo a afetar negativamente a comunidade de acolhimento e impedir que esta satisfaça as suas necessidades),</a:t>
            </a:r>
          </a:p>
          <a:p>
            <a:pPr marL="0" indent="0">
              <a:buNone/>
            </a:pPr>
            <a:r>
              <a:rPr lang="pt-PT" sz="1400" noProof="0" dirty="0"/>
              <a:t>então um programa de </a:t>
            </a:r>
            <a:r>
              <a:rPr lang="pt-PT" sz="1400" dirty="0"/>
              <a:t>ajuda em dinheiro</a:t>
            </a:r>
            <a:r>
              <a:rPr lang="pt-PT" sz="1400" noProof="0" dirty="0"/>
              <a:t> é considerado inadequado.</a:t>
            </a:r>
          </a:p>
          <a:p>
            <a:pPr marL="0" indent="0">
              <a:buNone/>
            </a:pPr>
            <a:endParaRPr lang="pt-PT" sz="1400" noProof="0" dirty="0"/>
          </a:p>
          <a:p>
            <a:pPr marL="0" indent="0">
              <a:buNone/>
            </a:pPr>
            <a:r>
              <a:rPr lang="pt-PT" sz="1400" noProof="0" dirty="0"/>
              <a:t>Assinale as ligações claras ao n.º 9 da Carta Humanitária (efeitos adversos não intencionais), compromisso 1 do Princípio de Proteção (evitar a exposição a maiores danos) e compromisso 3 da Norma Humanitária Essencial (evitar efeitos negativos).</a:t>
            </a:r>
          </a:p>
        </p:txBody>
      </p:sp>
    </p:spTree>
    <p:extLst>
      <p:ext uri="{BB962C8B-B14F-4D97-AF65-F5344CB8AC3E}">
        <p14:creationId xmlns:p14="http://schemas.microsoft.com/office/powerpoint/2010/main" val="479541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Avise o grupo de que: </a:t>
            </a:r>
            <a:endParaRPr lang="en-US" sz="1400" dirty="0"/>
          </a:p>
          <a:p>
            <a:pPr marL="342900" lvl="0" indent="-342900">
              <a:buFont typeface="Arial" panose="020B0604020202020204" pitchFamily="34" charset="0"/>
              <a:buChar char="•"/>
            </a:pPr>
            <a:r>
              <a:rPr lang="pt-PT" sz="1400" dirty="0">
                <a:effectLst/>
                <a:latin typeface="+mn-lt"/>
                <a:ea typeface="+mn-ea"/>
                <a:cs typeface="+mn-cs"/>
                <a:sym typeface="Helvetica Neue"/>
              </a:rPr>
              <a:t>terá de analisar as necessidades e capacidades de identificação de prioridades, em seguida analisar diferentes formas de responder a essas necessidades e de as satisfazer; e</a:t>
            </a:r>
            <a:endParaRPr lang="en-US" sz="1400" dirty="0">
              <a:effectLst/>
              <a:latin typeface="+mn-lt"/>
              <a:ea typeface="+mn-ea"/>
              <a:cs typeface="+mn-cs"/>
              <a:sym typeface="Helvetica Neue"/>
            </a:endParaRPr>
          </a:p>
          <a:p>
            <a:pPr marL="342900" lvl="0" indent="-342900">
              <a:buFont typeface="Arial" panose="020B0604020202020204" pitchFamily="34" charset="0"/>
              <a:buChar char="•"/>
            </a:pPr>
            <a:r>
              <a:rPr lang="pt-PT" sz="1400" dirty="0">
                <a:effectLst/>
                <a:latin typeface="+mn-lt"/>
                <a:ea typeface="+mn-ea"/>
                <a:cs typeface="+mn-cs"/>
                <a:sym typeface="Helvetica Neue"/>
              </a:rPr>
              <a:t>a análise da resposta deve assegurar que os riscos e oportunidades operacionais, programáticos e contextuais são sistematicamente considerados ao determinar a forma como a assistência será prestada.</a:t>
            </a:r>
            <a:endParaRPr lang="en-US" sz="1400" dirty="0"/>
          </a:p>
        </p:txBody>
      </p:sp>
    </p:spTree>
    <p:extLst>
      <p:ext uri="{BB962C8B-B14F-4D97-AF65-F5344CB8AC3E}">
        <p14:creationId xmlns:p14="http://schemas.microsoft.com/office/powerpoint/2010/main" val="31095231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pt-PT" sz="1400" dirty="0"/>
              <a:t>Mencione que, ao considerar a forma como as pessoas interagem com os mercados locais para obter bens, serviços e rendimentos, a análise do mercado apoia uma abordagem centrada nas pessoas.</a:t>
            </a:r>
            <a:endParaRPr lang="en-US" sz="1400" dirty="0"/>
          </a:p>
        </p:txBody>
      </p:sp>
    </p:spTree>
    <p:extLst>
      <p:ext uri="{BB962C8B-B14F-4D97-AF65-F5344CB8AC3E}">
        <p14:creationId xmlns:p14="http://schemas.microsoft.com/office/powerpoint/2010/main" val="2592749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Coloque estas perguntas aos participantes.</a:t>
            </a:r>
          </a:p>
          <a:p>
            <a:r>
              <a:rPr lang="pt-PT" sz="1400" dirty="0"/>
              <a:t>Se necessitarem de exemplos específicos, faça perguntas do tipo:</a:t>
            </a:r>
          </a:p>
          <a:p>
            <a:pPr marL="285750" indent="-285750">
              <a:buFont typeface="Arial" panose="020B0604020202020204" pitchFamily="34" charset="0"/>
              <a:buChar char="•"/>
            </a:pPr>
            <a:r>
              <a:rPr lang="pt-PT" sz="1400" dirty="0"/>
              <a:t>Pode um idoso amputado aceder a um mercado a 10 km de distância de sua casa tão facilmente como um jovem atlético? E em condições chuvosas e lamacentas?</a:t>
            </a:r>
            <a:endParaRPr lang="en-US" sz="1400" dirty="0"/>
          </a:p>
          <a:p>
            <a:pPr marL="285750" indent="-285750">
              <a:buFont typeface="Arial" panose="020B0604020202020204" pitchFamily="34" charset="0"/>
              <a:buChar char="•"/>
            </a:pPr>
            <a:r>
              <a:rPr lang="pt-PT" sz="1400" dirty="0"/>
              <a:t>Existem países em que as mulheres não podem deixar as suas casas sem serem acompanhadas?</a:t>
            </a:r>
            <a:endParaRPr lang="en-US" sz="1400" dirty="0"/>
          </a:p>
        </p:txBody>
      </p:sp>
    </p:spTree>
    <p:extLst>
      <p:ext uri="{BB962C8B-B14F-4D97-AF65-F5344CB8AC3E}">
        <p14:creationId xmlns:p14="http://schemas.microsoft.com/office/powerpoint/2010/main" val="96794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Leia o diapositivo. É igualmente importante referir que as intervenções combinadas baseadas no mercado irão evoluir durante o programa e poderão passar de distribuições em espécie para dinheiro ou vales, ou vice-versa.</a:t>
            </a:r>
          </a:p>
        </p:txBody>
      </p:sp>
    </p:spTree>
    <p:extLst>
      <p:ext uri="{BB962C8B-B14F-4D97-AF65-F5344CB8AC3E}">
        <p14:creationId xmlns:p14="http://schemas.microsoft.com/office/powerpoint/2010/main" val="30752150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Distribua os envelopes criados para a </a:t>
            </a:r>
            <a:r>
              <a:rPr lang="pt-PT" sz="1400" b="0" dirty="0"/>
              <a:t>Ajuda em Dinheiro </a:t>
            </a:r>
            <a:r>
              <a:rPr lang="pt-PT" sz="1400" dirty="0"/>
              <a:t>Atividade 2 com um envelope por mesa. Peça aos participantes, como grupo, que façam corresponder a descrição do programa ao respetivo título.</a:t>
            </a:r>
          </a:p>
          <a:p>
            <a:endParaRPr lang="pt-PT" sz="1400" dirty="0"/>
          </a:p>
          <a:p>
            <a:r>
              <a:rPr lang="pt-PT" sz="1400" dirty="0"/>
              <a:t>Nota: Este deverá ser um exercício de mesa. Não é necessário que os grupos juntem as peças do </a:t>
            </a:r>
            <a:r>
              <a:rPr lang="pt-PT" sz="1100" b="0" i="0" dirty="0">
                <a:solidFill>
                  <a:srgbClr val="181818"/>
                </a:solidFill>
                <a:effectLst/>
                <a:latin typeface="Arial" panose="020B0604020202020204" pitchFamily="34" charset="0"/>
              </a:rPr>
              <a:t>quebra</a:t>
            </a:r>
            <a:r>
              <a:rPr lang="pt-PT" sz="1100" b="0" i="0" dirty="0">
                <a:solidFill>
                  <a:srgbClr val="242424"/>
                </a:solidFill>
                <a:effectLst/>
                <a:latin typeface="Arial" panose="020B0604020202020204" pitchFamily="34" charset="0"/>
              </a:rPr>
              <a:t>-cabe</a:t>
            </a:r>
            <a:r>
              <a:rPr lang="pt-PT" sz="1100" b="0" i="0" dirty="0">
                <a:solidFill>
                  <a:srgbClr val="303030"/>
                </a:solidFill>
                <a:effectLst/>
                <a:latin typeface="Arial" panose="020B0604020202020204" pitchFamily="34" charset="0"/>
              </a:rPr>
              <a:t>ça</a:t>
            </a:r>
            <a:r>
              <a:rPr lang="pt-PT" sz="1100" b="0" i="0" dirty="0">
                <a:solidFill>
                  <a:srgbClr val="3C3C3C"/>
                </a:solidFill>
                <a:effectLst/>
                <a:latin typeface="Arial" panose="020B0604020202020204" pitchFamily="34" charset="0"/>
              </a:rPr>
              <a:t>s</a:t>
            </a:r>
            <a:r>
              <a:rPr lang="pt-PT" sz="1400" dirty="0"/>
              <a:t>. Isto é possível, mas demorará mais tempo.</a:t>
            </a:r>
          </a:p>
        </p:txBody>
      </p:sp>
    </p:spTree>
    <p:extLst>
      <p:ext uri="{BB962C8B-B14F-4D97-AF65-F5344CB8AC3E}">
        <p14:creationId xmlns:p14="http://schemas.microsoft.com/office/powerpoint/2010/main" val="423988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Entregue a folha de respostas: </a:t>
            </a:r>
            <a:r>
              <a:rPr lang="pt-PT" sz="1400" b="1" dirty="0"/>
              <a:t>STP 17 </a:t>
            </a:r>
            <a:r>
              <a:rPr lang="en" sz="1400" b="1" dirty="0"/>
              <a:t>CBA Activity 2 Answer Sheet.docx (</a:t>
            </a:r>
            <a:r>
              <a:rPr lang="pt-PT" sz="1400" b="1" dirty="0"/>
              <a:t>Atividade CBA 2 Folha de respostas)</a:t>
            </a:r>
            <a:r>
              <a:rPr lang="pt-PT" sz="1400" dirty="0"/>
              <a:t>. Peça aos participantes para verificarem se todas as suas combinações estavam corretas. Em seguida, prossiga com as perguntas apresentadas no diapositivo e quaisquer outras perguntas adicionais que surjam no debate plenário.</a:t>
            </a:r>
            <a:endParaRPr lang="en-US" sz="1400" dirty="0"/>
          </a:p>
        </p:txBody>
      </p:sp>
    </p:spTree>
    <p:extLst>
      <p:ext uri="{BB962C8B-B14F-4D97-AF65-F5344CB8AC3E}">
        <p14:creationId xmlns:p14="http://schemas.microsoft.com/office/powerpoint/2010/main" val="6454106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pt-PT" sz="1400" dirty="0"/>
              <a:t>Diga aos participantes que será seguidamente apresentado um guia prático genérico para conceber e executar um programa de ajuda em dinheiro. O objetivo da apresentação deste conteúdo é informar os participantes de que existem muito mais passos do que simplesmente tomar a decisão de ter um programa de ajuda em dinheiro e depois lançá-lo. Ao apresentarem as etapas, poderão aperceber-se melhor dos desafios e obstáculos que devem ser cuidadosamente ponderados antes de procederem à execução do programa.</a:t>
            </a:r>
            <a:r>
              <a:rPr lang="en-US" sz="1400" dirty="0"/>
              <a:t> </a:t>
            </a:r>
          </a:p>
        </p:txBody>
      </p:sp>
    </p:spTree>
    <p:extLst>
      <p:ext uri="{BB962C8B-B14F-4D97-AF65-F5344CB8AC3E}">
        <p14:creationId xmlns:p14="http://schemas.microsoft.com/office/powerpoint/2010/main" val="756872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pt-PT" sz="1400" dirty="0"/>
              <a:t>Resuma o conteúdo do diapositivo e assinale que o montante da transferência deve ser baseado nas necessidades a serem supridas e no custo da satisfação dessas necessidades.</a:t>
            </a:r>
            <a:endParaRPr lang="en-US" sz="1400" dirty="0">
              <a:effectLst/>
              <a:latin typeface="+mn-lt"/>
              <a:ea typeface="+mn-ea"/>
              <a:cs typeface="+mn-cs"/>
              <a:sym typeface="Helvetica Neue"/>
            </a:endParaRPr>
          </a:p>
        </p:txBody>
      </p:sp>
    </p:spTree>
    <p:extLst>
      <p:ext uri="{BB962C8B-B14F-4D97-AF65-F5344CB8AC3E}">
        <p14:creationId xmlns:p14="http://schemas.microsoft.com/office/powerpoint/2010/main" val="9551413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Certifique-se de que o conteúdo do diapositivo é claro.</a:t>
            </a:r>
          </a:p>
          <a:p>
            <a:r>
              <a:rPr lang="pt-PT" sz="1400" dirty="0"/>
              <a:t>Se necessário, abra a discussão sobre cada ponto, de forma breve, para que todos possam ser compreendidos.</a:t>
            </a:r>
            <a:endParaRPr lang="en-US" sz="1400" dirty="0"/>
          </a:p>
        </p:txBody>
      </p:sp>
    </p:spTree>
    <p:extLst>
      <p:ext uri="{BB962C8B-B14F-4D97-AF65-F5344CB8AC3E}">
        <p14:creationId xmlns:p14="http://schemas.microsoft.com/office/powerpoint/2010/main" val="856261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pt-PT" sz="1400" dirty="0"/>
              <a:t>Reveja os objetivos de aprendizagem. Explique que esta sessão é uma visão rápida do processo de ajuda em dinheiro e dos seus requisitos para uma conceção e execução bem sucedidas. A sessão inclui exercícios a serem realizados individualmente e em grupo, para posteriormente serem discutidos em plenário no sentido de ajudar os utilizadores a familiarizarem-se precisamente com o facto de quão diversificada uma ferramenta como o dinheiro pode ser numa situação de resposta humanitária.</a:t>
            </a:r>
          </a:p>
          <a:p>
            <a:pPr marL="0" marR="0" lvl="0" indent="0" defTabSz="457200" eaLnBrk="1" fontAlgn="auto" latinLnBrk="0" hangingPunct="1">
              <a:lnSpc>
                <a:spcPct val="117999"/>
              </a:lnSpc>
              <a:spcBef>
                <a:spcPts val="0"/>
              </a:spcBef>
              <a:spcAft>
                <a:spcPts val="0"/>
              </a:spcAft>
              <a:buClrTx/>
              <a:buSzTx/>
              <a:buFontTx/>
              <a:buNone/>
              <a:tabLst/>
              <a:defRPr/>
            </a:pPr>
            <a:endParaRPr lang="pt-PT" sz="1400" dirty="0"/>
          </a:p>
          <a:p>
            <a:pPr marL="0" marR="0" lvl="0" indent="0" defTabSz="457200" eaLnBrk="1" fontAlgn="auto" latinLnBrk="0" hangingPunct="1">
              <a:lnSpc>
                <a:spcPct val="117999"/>
              </a:lnSpc>
              <a:spcBef>
                <a:spcPts val="0"/>
              </a:spcBef>
              <a:spcAft>
                <a:spcPts val="0"/>
              </a:spcAft>
              <a:buClrTx/>
              <a:buSzTx/>
              <a:buFontTx/>
              <a:buNone/>
              <a:tabLst/>
              <a:defRPr/>
            </a:pPr>
            <a:r>
              <a:rPr lang="pt-PT" sz="1400" dirty="0"/>
              <a:t>Antes de passar ao próximo diapositivo, certifique-se de que o termo “ajuda em espécie” é claro para todos. No seu contexto mais geral, ajuda em espécie refere-se a quaisquer itens tangíveis fornecidos diretamente a uma população afetada, tais como alimentos, e artigos como lonas, bidões, cobertores, e baldes (que são frequentemente classificados como itens não alimentares/NFI).</a:t>
            </a:r>
          </a:p>
          <a:p>
            <a:pPr marL="0" marR="0" lvl="0" indent="0" defTabSz="457200" eaLnBrk="1" fontAlgn="auto" latinLnBrk="0" hangingPunct="1">
              <a:lnSpc>
                <a:spcPct val="117999"/>
              </a:lnSpc>
              <a:spcBef>
                <a:spcPts val="0"/>
              </a:spcBef>
              <a:spcAft>
                <a:spcPts val="0"/>
              </a:spcAft>
              <a:buClrTx/>
              <a:buSzTx/>
              <a:buFontTx/>
              <a:buNone/>
              <a:tabLst/>
              <a:defRPr/>
            </a:pPr>
            <a:endParaRPr lang="pt-PT" sz="1400" dirty="0"/>
          </a:p>
          <a:p>
            <a:pPr marL="0" marR="0" lvl="0" indent="0" defTabSz="457200" eaLnBrk="1" fontAlgn="auto" latinLnBrk="0" hangingPunct="1">
              <a:lnSpc>
                <a:spcPct val="117999"/>
              </a:lnSpc>
              <a:spcBef>
                <a:spcPts val="0"/>
              </a:spcBef>
              <a:spcAft>
                <a:spcPts val="0"/>
              </a:spcAft>
              <a:buClrTx/>
              <a:buSzTx/>
              <a:buFontTx/>
              <a:buNone/>
              <a:tabLst/>
              <a:defRPr/>
            </a:pPr>
            <a:r>
              <a:rPr lang="pt-PT" sz="1400" dirty="0"/>
              <a:t>Note-se também, por uma questão de clareza, que a ajuda em dinheiro assume muitas formas e não significa necessariamente o fornecimento direto de dinheiro efetivo em todos os contextos. Informe o grupo de que uma das atividades apresentará uma lista das muitas formas possíveis de execução de um programa de ajuda em dinheiro. </a:t>
            </a:r>
            <a:endParaRPr lang="en-US" sz="1400" dirty="0"/>
          </a:p>
        </p:txBody>
      </p:sp>
    </p:spTree>
    <p:extLst>
      <p:ext uri="{BB962C8B-B14F-4D97-AF65-F5344CB8AC3E}">
        <p14:creationId xmlns:p14="http://schemas.microsoft.com/office/powerpoint/2010/main" val="31462462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Peça aos participantes para consultarem as páginas referenciadas dos seus Manuais Esfera.</a:t>
            </a:r>
          </a:p>
        </p:txBody>
      </p:sp>
    </p:spTree>
    <p:extLst>
      <p:ext uri="{BB962C8B-B14F-4D97-AF65-F5344CB8AC3E}">
        <p14:creationId xmlns:p14="http://schemas.microsoft.com/office/powerpoint/2010/main" val="31203808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YouTube: </a:t>
            </a:r>
            <a:r>
              <a:rPr lang="en-US" sz="1400" dirty="0">
                <a:hlinkClick r:id="rId3"/>
              </a:rPr>
              <a:t>https://www.youtube.com/watch?v=kP3NaepKGNE</a:t>
            </a:r>
            <a:endParaRPr lang="en-US" sz="1400" dirty="0"/>
          </a:p>
          <a:p>
            <a:endParaRPr lang="en-US" sz="1400" dirty="0"/>
          </a:p>
        </p:txBody>
      </p:sp>
    </p:spTree>
    <p:extLst>
      <p:ext uri="{BB962C8B-B14F-4D97-AF65-F5344CB8AC3E}">
        <p14:creationId xmlns:p14="http://schemas.microsoft.com/office/powerpoint/2010/main" val="813054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a:p>
            <a:endParaRPr lang="en-US" sz="1400" dirty="0"/>
          </a:p>
        </p:txBody>
      </p:sp>
    </p:spTree>
    <p:extLst>
      <p:ext uri="{BB962C8B-B14F-4D97-AF65-F5344CB8AC3E}">
        <p14:creationId xmlns:p14="http://schemas.microsoft.com/office/powerpoint/2010/main" val="31203808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effectLst/>
                <a:latin typeface="+mn-lt"/>
                <a:ea typeface="+mn-ea"/>
                <a:cs typeface="+mn-cs"/>
                <a:sym typeface="Helvetica Neue"/>
              </a:rPr>
              <a:t>Como com todos os programas - mas talvez especialmente aqueles com elementos de ajuda em dinheiro – o acompanhamento deve começar imediatamente. Mesmo com um planeamento cuidadoso, o programa pode ter efeitos negativos imprevistos, mas os danos podem ser limitados se forem detetados rapidamente.</a:t>
            </a:r>
          </a:p>
          <a:p>
            <a:endParaRPr lang="pt-PT" sz="1400" noProof="0" dirty="0">
              <a:effectLst/>
              <a:latin typeface="+mn-lt"/>
              <a:ea typeface="+mn-ea"/>
              <a:cs typeface="+mn-cs"/>
              <a:sym typeface="Helvetica Neue"/>
            </a:endParaRPr>
          </a:p>
          <a:p>
            <a:r>
              <a:rPr lang="pt-PT" sz="1400" noProof="0" dirty="0">
                <a:effectLst/>
                <a:latin typeface="+mn-lt"/>
                <a:ea typeface="+mn-ea"/>
                <a:cs typeface="+mn-cs"/>
                <a:sym typeface="Helvetica Neue"/>
              </a:rPr>
              <a:t>Assegure-se de que controla o seguinte:</a:t>
            </a:r>
          </a:p>
          <a:p>
            <a:pPr marL="342900" indent="-342900">
              <a:buFont typeface="Arial" panose="020B0604020202020204" pitchFamily="34" charset="0"/>
              <a:buChar char="•"/>
            </a:pPr>
            <a:r>
              <a:rPr lang="pt-PT" sz="1400" noProof="0" dirty="0">
                <a:effectLst/>
                <a:latin typeface="+mn-lt"/>
                <a:ea typeface="+mn-ea"/>
                <a:cs typeface="+mn-cs"/>
                <a:sym typeface="Helvetica Neue"/>
              </a:rPr>
              <a:t>se o dinheiro ou os vales foram recebidos pela pessoa certa, em segurança, atempadamente e no montante correto;</a:t>
            </a:r>
          </a:p>
          <a:p>
            <a:pPr marL="342900" indent="-342900">
              <a:buFont typeface="Arial" panose="020B0604020202020204" pitchFamily="34" charset="0"/>
              <a:buChar char="•"/>
            </a:pPr>
            <a:r>
              <a:rPr lang="pt-PT" sz="1400" noProof="0" dirty="0">
                <a:effectLst/>
                <a:latin typeface="+mn-lt"/>
                <a:ea typeface="+mn-ea"/>
                <a:cs typeface="+mn-cs"/>
                <a:sym typeface="Helvetica Neue"/>
              </a:rPr>
              <a:t>os possíveis riscos da ajuda em dinheiro, incluindo riscos ligados à proteção e qualquer impacto negativo sobre os recursos naturais; e</a:t>
            </a:r>
          </a:p>
          <a:p>
            <a:pPr marL="342900" indent="-342900" algn="l">
              <a:buFont typeface="Arial" panose="020B0604020202020204" pitchFamily="34" charset="0"/>
              <a:buChar char="•"/>
            </a:pPr>
            <a:r>
              <a:rPr lang="pt-PT" sz="1400" noProof="0" dirty="0">
                <a:effectLst/>
                <a:latin typeface="+mn-lt"/>
                <a:ea typeface="+mn-ea"/>
                <a:cs typeface="+mn-cs"/>
                <a:sym typeface="Helvetica Neue"/>
              </a:rPr>
              <a:t>as despesas dos agregados familiares, estabelecendo a triangulação com os dados de acompanhamento do mercado, para avaliar se as necessidades podem efetivamente ser satisfeitas e se as estratégias negativas para lidar com a situação podem ser reduzidas através da ajuda em dinheiro.</a:t>
            </a:r>
          </a:p>
          <a:p>
            <a:pPr marL="342900" indent="-342900">
              <a:buFont typeface="Arial" panose="020B0604020202020204" pitchFamily="34" charset="0"/>
              <a:buChar char="•"/>
            </a:pPr>
            <a:endParaRPr lang="pt-PT" sz="1400" noProof="0" dirty="0">
              <a:solidFill>
                <a:srgbClr val="000000"/>
              </a:solidFill>
              <a:effectLst/>
              <a:latin typeface="+mn-lt"/>
              <a:ea typeface="+mn-ea"/>
              <a:cs typeface="+mn-cs"/>
              <a:sym typeface="Helvetica Neue"/>
            </a:endParaRPr>
          </a:p>
          <a:p>
            <a:pPr marL="0" indent="0">
              <a:buFont typeface="Arial" panose="020B0604020202020204" pitchFamily="34" charset="0"/>
              <a:buNone/>
            </a:pPr>
            <a:r>
              <a:rPr lang="pt-PT" sz="1400" noProof="0" dirty="0">
                <a:solidFill>
                  <a:srgbClr val="000000"/>
                </a:solidFill>
              </a:rPr>
              <a:t>Juntamente com o acompanhamento do programa, o acompanhamento do mercado é importante para confirmar ou ajustar a forma de ajuda.</a:t>
            </a:r>
          </a:p>
          <a:p>
            <a:r>
              <a:rPr lang="pt-PT" sz="1400" b="1" noProof="0" dirty="0">
                <a:effectLst/>
                <a:latin typeface="+mn-lt"/>
                <a:ea typeface="+mn-ea"/>
                <a:cs typeface="+mn-cs"/>
                <a:sym typeface="Helvetica Neue"/>
              </a:rPr>
              <a:t> </a:t>
            </a:r>
            <a:endParaRPr lang="pt-PT" sz="1400" noProof="0" dirty="0">
              <a:effectLst/>
              <a:latin typeface="+mn-lt"/>
              <a:ea typeface="+mn-ea"/>
              <a:cs typeface="+mn-cs"/>
              <a:sym typeface="Helvetica Neue"/>
            </a:endParaRPr>
          </a:p>
          <a:p>
            <a:r>
              <a:rPr lang="pt-PT" sz="1400" noProof="0" dirty="0"/>
              <a:t>Aproveite esta oportunidade para ligar a ajuda em dinheiro à Norma Humanitária Essencial, nomeadamente os compromissos 7 e 9 (embora outros também sejam pertinentes).</a:t>
            </a:r>
          </a:p>
          <a:p>
            <a:endParaRPr lang="pt-PT" sz="1400" noProof="0" dirty="0"/>
          </a:p>
          <a:p>
            <a:pPr marL="0" marR="0" lvl="0" indent="0" defTabSz="457200" eaLnBrk="1" fontAlgn="auto" latinLnBrk="0" hangingPunct="1">
              <a:lnSpc>
                <a:spcPct val="117999"/>
              </a:lnSpc>
              <a:spcBef>
                <a:spcPts val="0"/>
              </a:spcBef>
              <a:spcAft>
                <a:spcPts val="0"/>
              </a:spcAft>
              <a:buClrTx/>
              <a:buSzTx/>
              <a:buFontTx/>
              <a:buNone/>
              <a:tabLst/>
              <a:defRPr/>
            </a:pPr>
            <a:r>
              <a:rPr lang="pt-PT" sz="1400" b="1" noProof="0" dirty="0"/>
              <a:t>Compromisso 7:</a:t>
            </a:r>
            <a:r>
              <a:rPr lang="pt-PT" sz="1400" b="0" noProof="0" dirty="0"/>
              <a:t> As comunidades e pessoas afetadas por crises podem esperar melhorias no apoio, na medida em que as organizações aprendem com a experiência e a reflexão</a:t>
            </a:r>
            <a:r>
              <a:rPr lang="pt-PT" sz="1400" noProof="0" dirty="0"/>
              <a:t>.</a:t>
            </a:r>
          </a:p>
          <a:p>
            <a:r>
              <a:rPr lang="pt-PT" sz="1400" b="1" noProof="0" dirty="0"/>
              <a:t>Compromisso 9: </a:t>
            </a:r>
            <a:r>
              <a:rPr lang="pt-PT" sz="1400" b="0" noProof="0" dirty="0"/>
              <a:t>As comunidades e pessoas afetadas por crises podem esperar que as organizações que as ajudam estão a gerir os recursos de forma eficaz, eficiente e ética.</a:t>
            </a:r>
            <a:endParaRPr lang="pt-PT" sz="1400" noProof="0" dirty="0"/>
          </a:p>
        </p:txBody>
      </p:sp>
    </p:spTree>
    <p:extLst>
      <p:ext uri="{BB962C8B-B14F-4D97-AF65-F5344CB8AC3E}">
        <p14:creationId xmlns:p14="http://schemas.microsoft.com/office/powerpoint/2010/main" val="22807842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a:p>
            <a:endParaRPr lang="en-US" sz="1400" dirty="0"/>
          </a:p>
        </p:txBody>
      </p:sp>
    </p:spTree>
    <p:extLst>
      <p:ext uri="{BB962C8B-B14F-4D97-AF65-F5344CB8AC3E}">
        <p14:creationId xmlns:p14="http://schemas.microsoft.com/office/powerpoint/2010/main" val="21346805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Agradeça a todos.</a:t>
            </a:r>
          </a:p>
          <a:p>
            <a:endParaRPr lang="pt-PT" sz="1400" dirty="0"/>
          </a:p>
          <a:p>
            <a:r>
              <a:rPr lang="pt-PT" sz="1400" dirty="0"/>
              <a:t>Se a próxima sessão do seu curso for STP 18, tenha em atenção que duas das normas parceiras da Esfera, as Normas Mínimas de Recuperação Económica (MERS) e a Norma Mínima para Análise de Mercado (</a:t>
            </a:r>
            <a:r>
              <a:rPr lang="pt-PT" sz="1400" dirty="0" err="1"/>
              <a:t>MiSMA</a:t>
            </a:r>
            <a:r>
              <a:rPr lang="pt-PT" sz="1400" dirty="0"/>
              <a:t>), exploram a análise do mercado e a programação baseada no mercado em maior detalhe do que o Manual Esfera.</a:t>
            </a:r>
            <a:endParaRPr lang="en-GB" sz="1400" dirty="0"/>
          </a:p>
        </p:txBody>
      </p:sp>
    </p:spTree>
    <p:extLst>
      <p:ext uri="{BB962C8B-B14F-4D97-AF65-F5344CB8AC3E}">
        <p14:creationId xmlns:p14="http://schemas.microsoft.com/office/powerpoint/2010/main" val="2361554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Faça a pergunta especificada no título. Depois de vários voluntários terem respondido, utilize a animação de diapositivos para comparar a sua resposta com a resposta exemplificativa apresentada.</a:t>
            </a:r>
          </a:p>
        </p:txBody>
      </p:sp>
    </p:spTree>
    <p:extLst>
      <p:ext uri="{BB962C8B-B14F-4D97-AF65-F5344CB8AC3E}">
        <p14:creationId xmlns:p14="http://schemas.microsoft.com/office/powerpoint/2010/main" val="2477523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pt-PT" sz="1400" dirty="0"/>
              <a:t>Esta ilustração pode ser utilizada para mostrar como a mesma catástrofe pode afetar diferentes famílias de formas diferentes. Mostre aos participantes como cada agregado familiar decide gastar a ajuda em dinheiro apenas com base nas suas necessidades de abrigo. Informe o grupo de que esta é apenas uma ilustração para ajudar a visualizar a flexibilidade fornecida pela ajuda em dinheiro; há muitas utilizações possíveis da ajuda em dinheiro não mencionadas aqui.</a:t>
            </a:r>
          </a:p>
          <a:p>
            <a:pPr marL="0" marR="0" lvl="0" indent="0" defTabSz="457200" eaLnBrk="1" fontAlgn="auto" latinLnBrk="0" hangingPunct="1">
              <a:lnSpc>
                <a:spcPct val="117999"/>
              </a:lnSpc>
              <a:spcBef>
                <a:spcPts val="0"/>
              </a:spcBef>
              <a:spcAft>
                <a:spcPts val="0"/>
              </a:spcAft>
              <a:buClrTx/>
              <a:buSzTx/>
              <a:buFontTx/>
              <a:buNone/>
              <a:tabLst/>
              <a:defRPr/>
            </a:pPr>
            <a:endParaRPr lang="en-US" sz="1400" dirty="0"/>
          </a:p>
          <a:p>
            <a:r>
              <a:rPr lang="en-US" sz="1400" dirty="0" err="1"/>
              <a:t>Pode</a:t>
            </a:r>
            <a:r>
              <a:rPr lang="en-US" sz="1400" dirty="0"/>
              <a:t> </a:t>
            </a:r>
            <a:r>
              <a:rPr lang="en-US" sz="1400" dirty="0" err="1"/>
              <a:t>utilizar</a:t>
            </a:r>
            <a:r>
              <a:rPr lang="en-US" sz="1400" dirty="0"/>
              <a:t> a </a:t>
            </a:r>
            <a:r>
              <a:rPr lang="en-US" sz="1400" dirty="0" err="1"/>
              <a:t>ilustração</a:t>
            </a:r>
            <a:r>
              <a:rPr lang="en-US" sz="1400" dirty="0"/>
              <a:t> da </a:t>
            </a:r>
            <a:r>
              <a:rPr lang="en-US" sz="1400" dirty="0" err="1"/>
              <a:t>seguinte</a:t>
            </a:r>
            <a:r>
              <a:rPr lang="en-US" sz="1400" dirty="0"/>
              <a:t> forma:</a:t>
            </a:r>
          </a:p>
          <a:p>
            <a:endParaRPr lang="en-US" sz="1400" dirty="0"/>
          </a:p>
          <a:p>
            <a:pPr marL="457200" indent="-457200">
              <a:buAutoNum type="arabicPeriod"/>
            </a:pPr>
            <a:r>
              <a:rPr lang="pt-PT" sz="1400" dirty="0"/>
              <a:t>Explique que neste cenário existem três famílias que sobreviveram à mesma catástrofe.</a:t>
            </a:r>
            <a:endParaRPr lang="en-US" sz="1400" dirty="0"/>
          </a:p>
          <a:p>
            <a:pPr marL="457200" indent="-457200">
              <a:buAutoNum type="arabicPeriod"/>
            </a:pPr>
            <a:r>
              <a:rPr lang="pt-PT" sz="1400" dirty="0"/>
              <a:t>Note que a casa de cada família foi afetada de forma diferente pela catástrofe e avance o diapositivo três vezes para a frente, lendo o estado de cada casa, tal como aparece no ecrã.</a:t>
            </a:r>
            <a:endParaRPr lang="en-US" sz="1400" dirty="0"/>
          </a:p>
          <a:p>
            <a:pPr marL="457200" indent="-457200">
              <a:buAutoNum type="arabicPeriod"/>
            </a:pPr>
            <a:r>
              <a:rPr lang="pt-PT" sz="1400" dirty="0"/>
              <a:t>Explique então que, se apresentar dinheiro a estas três famílias, e avançar o diapositivo para a frente, para que os símbolos relativos ao dólar apareçam, elas provavelmente irão utilizar esse dinheiro de forma diferente, com base nas suas necessidades.</a:t>
            </a:r>
            <a:r>
              <a:rPr lang="en-US" sz="1400" dirty="0"/>
              <a:t> </a:t>
            </a:r>
          </a:p>
          <a:p>
            <a:pPr marL="457200" indent="-457200">
              <a:buAutoNum type="arabicPeriod"/>
            </a:pPr>
            <a:r>
              <a:rPr lang="pt-PT" sz="1400" dirty="0"/>
              <a:t>Avance o diapositivo duas vezes para visualizar o que a Família 1 pode escolher fazer com o dinheiro que lhe é concedido.</a:t>
            </a:r>
            <a:r>
              <a:rPr lang="en-US" sz="1400" dirty="0"/>
              <a:t> </a:t>
            </a:r>
          </a:p>
          <a:p>
            <a:pPr marL="457200" indent="-457200">
              <a:buAutoNum type="arabicPeriod"/>
            </a:pPr>
            <a:r>
              <a:rPr lang="pt-PT" sz="1400" dirty="0"/>
              <a:t>Avance o diapositivo três vezes para visualizar o que a Família 2 poderá fazer com o dinheiro. Mencione que, no contexto da Família 2, a parte da casa utilizada para armazenamento de alimentos foi provavelmente destruída, ao passo que pode não ter sido esse o caso da Família 1.</a:t>
            </a:r>
            <a:r>
              <a:rPr lang="en-US" sz="1400" dirty="0"/>
              <a:t> </a:t>
            </a:r>
          </a:p>
          <a:p>
            <a:pPr marL="457200" marR="0" lvl="0" indent="-457200" defTabSz="457200" eaLnBrk="1" fontAlgn="auto" latinLnBrk="0" hangingPunct="1">
              <a:lnSpc>
                <a:spcPct val="117999"/>
              </a:lnSpc>
              <a:spcBef>
                <a:spcPts val="0"/>
              </a:spcBef>
              <a:spcAft>
                <a:spcPts val="0"/>
              </a:spcAft>
              <a:buClrTx/>
              <a:buSzTx/>
              <a:buFontTx/>
              <a:buAutoNum type="arabicPeriod"/>
              <a:tabLst/>
              <a:defRPr/>
            </a:pPr>
            <a:r>
              <a:rPr lang="pt-PT" sz="1400" dirty="0"/>
              <a:t>Avance o diapositivo três vezes para visualizar o que a Família 3 poderia fazer com o dinheiro.</a:t>
            </a:r>
            <a:endParaRPr lang="en-US" sz="1400" dirty="0"/>
          </a:p>
          <a:p>
            <a:pPr marL="457200" indent="-457200">
              <a:buAutoNum type="arabicPeriod"/>
            </a:pPr>
            <a:endParaRPr lang="en-US" sz="1400" dirty="0"/>
          </a:p>
        </p:txBody>
      </p:sp>
    </p:spTree>
    <p:extLst>
      <p:ext uri="{BB962C8B-B14F-4D97-AF65-F5344CB8AC3E}">
        <p14:creationId xmlns:p14="http://schemas.microsoft.com/office/powerpoint/2010/main" val="1157374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Reveja o conteúdo do diapositivo e pergunte aos participantes como é que esta compreensão deve ser obtida em termos práticos.</a:t>
            </a:r>
          </a:p>
          <a:p>
            <a:endParaRPr lang="pt-PT" sz="1400" dirty="0"/>
          </a:p>
          <a:p>
            <a:r>
              <a:rPr lang="pt-PT" sz="1400" dirty="0"/>
              <a:t>Resuma as respostas com a conclusão de que a </a:t>
            </a:r>
            <a:r>
              <a:rPr lang="pt-PT" sz="1400" b="1" dirty="0"/>
              <a:t>avaliação e a análise são fundamentais para uma resposta eficaz</a:t>
            </a:r>
            <a:r>
              <a:rPr lang="pt-PT" sz="1400" dirty="0"/>
              <a:t>.</a:t>
            </a:r>
          </a:p>
        </p:txBody>
      </p:sp>
    </p:spTree>
    <p:extLst>
      <p:ext uri="{BB962C8B-B14F-4D97-AF65-F5344CB8AC3E}">
        <p14:creationId xmlns:p14="http://schemas.microsoft.com/office/powerpoint/2010/main" val="2076369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Distribua as folhas </a:t>
            </a:r>
            <a:r>
              <a:rPr lang="pt-PT" sz="1400" b="1" dirty="0"/>
              <a:t>STP 17 </a:t>
            </a:r>
            <a:r>
              <a:rPr lang="en-US" sz="1400" b="1" dirty="0"/>
              <a:t>CBA Activity 1.docx </a:t>
            </a:r>
            <a:r>
              <a:rPr lang="pt-PT" sz="1400" b="1" dirty="0"/>
              <a:t>(Ajuda em Dinheiro Atividade 1)</a:t>
            </a:r>
            <a:r>
              <a:rPr lang="pt-PT" sz="1400" dirty="0"/>
              <a:t> e </a:t>
            </a:r>
            <a:r>
              <a:rPr lang="pt-PT" sz="1400" b="1" dirty="0"/>
              <a:t>STP 17 </a:t>
            </a:r>
            <a:r>
              <a:rPr lang="en-US" sz="1400" b="1" dirty="0"/>
              <a:t>CBA Activity 1 Answer Sheet.docx (</a:t>
            </a:r>
            <a:r>
              <a:rPr lang="pt-PT" sz="1400" b="1" dirty="0"/>
              <a:t>Ajuda em Dinheiro Atividade 1 Folha de Respostas)</a:t>
            </a:r>
            <a:r>
              <a:rPr lang="pt-PT" sz="1400" dirty="0"/>
              <a:t>, ambas impressas frente e verso, se possível. Cada participante deve ter um exemplar de cada folha.</a:t>
            </a:r>
          </a:p>
          <a:p>
            <a:endParaRPr lang="pt-PT" sz="1400" dirty="0"/>
          </a:p>
          <a:p>
            <a:r>
              <a:rPr lang="pt-PT" sz="1400" dirty="0"/>
              <a:t>Utilize a animação de diapositivos para revelar as instruções. Instrua os participantes no sentido de dedicarem o seu tempo à leitura cuidadosa de cada situação, para além da lista de bens e serviços. Informe-os de que terão 15 minutos para decidir como orçamentar a ajuda que lhes foi prestada durante os primeiros 2 meses da resposta humanitária.</a:t>
            </a:r>
            <a:endParaRPr lang="en-US" sz="1400" dirty="0"/>
          </a:p>
        </p:txBody>
      </p:sp>
    </p:spTree>
    <p:extLst>
      <p:ext uri="{BB962C8B-B14F-4D97-AF65-F5344CB8AC3E}">
        <p14:creationId xmlns:p14="http://schemas.microsoft.com/office/powerpoint/2010/main" val="2095706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Pergunte aos participantes sobre a sua experiência com a atividade. Foi um desafio? Foi mais fácil tomar decisões numa situação em relação a outra, etc.? Depois, reveja as perguntas do diapositivo.</a:t>
            </a:r>
          </a:p>
          <a:p>
            <a:endParaRPr lang="pt-PT" sz="1400" dirty="0"/>
          </a:p>
          <a:p>
            <a:r>
              <a:rPr lang="pt-PT" sz="1400" dirty="0"/>
              <a:t>Quando as perguntas tiverem sido respondidas, questione se houve alguém que tenha esgotado completamente o seu orçamento para uma das situações. Pergunte qual foi a situação e questione junto dos restantes participantes se algum deles fez o mesmo face a essa situação. Dê aos participantes 5 minutos para reverem o seu raciocínio para o exercício e depois faça um resumo, enfatizando o quão individualizada pode ser a orçamentação para as necessidades próprias.</a:t>
            </a:r>
          </a:p>
          <a:p>
            <a:endParaRPr lang="pt-PT" sz="1400" dirty="0"/>
          </a:p>
          <a:p>
            <a:r>
              <a:rPr lang="pt-PT" sz="1400" dirty="0"/>
              <a:t>Repare nas variações na atribuição de ajuda dentro da mesma função, quando avaliada por pessoas diferentes.</a:t>
            </a:r>
            <a:endParaRPr lang="en-US" sz="1400" dirty="0"/>
          </a:p>
        </p:txBody>
      </p:sp>
    </p:spTree>
    <p:extLst>
      <p:ext uri="{BB962C8B-B14F-4D97-AF65-F5344CB8AC3E}">
        <p14:creationId xmlns:p14="http://schemas.microsoft.com/office/powerpoint/2010/main" val="615528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Explique que existem vários fatores que contribuem para o sucesso da programação da ajuda em dinheiro e que a próxima secção abordará algumas das principais considerações, com ênfase na razão pela qual são importantes ter em conta. Relembre ao grupo que a ajuda em dinheiro não é adequada para todos os contextos, mas nas situações em que o é, devem ser considerados os aspetos que serão seguidamente mencionados.</a:t>
            </a:r>
          </a:p>
        </p:txBody>
      </p:sp>
    </p:spTree>
    <p:extLst>
      <p:ext uri="{BB962C8B-B14F-4D97-AF65-F5344CB8AC3E}">
        <p14:creationId xmlns:p14="http://schemas.microsoft.com/office/powerpoint/2010/main" val="4024367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Faça a pergunta do título antes de revelar a resposta exemplificativa.</a:t>
            </a:r>
          </a:p>
          <a:p>
            <a:r>
              <a:rPr lang="pt-PT" sz="1400" dirty="0"/>
              <a:t>Adicione exemplos a partir da sua experiência para destacar algumas das restrições enumeradas.</a:t>
            </a:r>
          </a:p>
          <a:p>
            <a:r>
              <a:rPr lang="pt-PT" sz="1400" dirty="0"/>
              <a:t>Por exemplo, regras: o facto de poder haver uma taxa para se entrar ou sair de alguns mercados, de os preços poderem variar em função da etnia do comprador.</a:t>
            </a:r>
          </a:p>
        </p:txBody>
      </p:sp>
    </p:spTree>
    <p:extLst>
      <p:ext uri="{BB962C8B-B14F-4D97-AF65-F5344CB8AC3E}">
        <p14:creationId xmlns:p14="http://schemas.microsoft.com/office/powerpoint/2010/main" val="5543806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spTree>
      <p:nvGrpSpPr>
        <p:cNvPr id="1" name=""/>
        <p:cNvGrpSpPr/>
        <p:nvPr/>
      </p:nvGrpSpPr>
      <p:grpSpPr>
        <a:xfrm>
          <a:off x="0" y="0"/>
          <a:ext cx="0" cy="0"/>
          <a:chOff x="0" y="0"/>
          <a:chExt cx="0" cy="0"/>
        </a:xfrm>
      </p:grpSpPr>
      <p:sp>
        <p:nvSpPr>
          <p:cNvPr id="14" name="Title Text"/>
          <p:cNvSpPr txBox="1">
            <a:spLocks noGrp="1"/>
          </p:cNvSpPr>
          <p:nvPr>
            <p:ph type="title"/>
          </p:nvPr>
        </p:nvSpPr>
        <p:spPr>
          <a:xfrm>
            <a:off x="7120322" y="726732"/>
            <a:ext cx="7450169" cy="1190673"/>
          </a:xfrm>
          <a:prstGeom prst="rect">
            <a:avLst/>
          </a:prstGeom>
        </p:spPr>
        <p:txBody>
          <a:bodyPr anchor="t"/>
          <a:lstStyle>
            <a:lvl1pPr algn="l">
              <a:defRPr sz="8000" cap="all">
                <a:solidFill>
                  <a:srgbClr val="000000"/>
                </a:solidFill>
                <a:latin typeface="Open Sans Light"/>
                <a:ea typeface="Open Sans Light"/>
                <a:cs typeface="Open Sans Light"/>
                <a:sym typeface="Open Sans Light"/>
              </a:defRPr>
            </a:lvl1pPr>
          </a:lstStyle>
          <a:p>
            <a:r>
              <a:rPr dirty="0"/>
              <a:t>Title Text</a:t>
            </a:r>
          </a:p>
        </p:txBody>
      </p:sp>
      <p:pic>
        <p:nvPicPr>
          <p:cNvPr id="16" name="pasted-image.pdf" descr="pasted-image.pdf"/>
          <p:cNvPicPr>
            <a:picLocks noChangeAspect="1"/>
          </p:cNvPicPr>
          <p:nvPr/>
        </p:nvPicPr>
        <p:blipFill>
          <a:blip r:embed="rId2"/>
          <a:stretch>
            <a:fillRect/>
          </a:stretch>
        </p:blipFill>
        <p:spPr>
          <a:xfrm>
            <a:off x="6784933" y="715898"/>
            <a:ext cx="189836" cy="1919173"/>
          </a:xfrm>
          <a:prstGeom prst="rect">
            <a:avLst/>
          </a:prstGeom>
          <a:ln w="12700">
            <a:miter lim="400000"/>
          </a:ln>
        </p:spPr>
      </p:pic>
      <p:sp>
        <p:nvSpPr>
          <p:cNvPr id="18"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pic>
        <p:nvPicPr>
          <p:cNvPr id="7" name="pasted-image.pdf" descr="pasted-image.pdf">
            <a:extLst>
              <a:ext uri="{FF2B5EF4-FFF2-40B4-BE49-F238E27FC236}">
                <a16:creationId xmlns:a16="http://schemas.microsoft.com/office/drawing/2014/main" id="{043A524B-843B-493A-AF6F-A1C24B07C97E}"/>
              </a:ext>
            </a:extLst>
          </p:cNvPr>
          <p:cNvPicPr>
            <a:picLocks noChangeAspect="1"/>
          </p:cNvPicPr>
          <p:nvPr userDrawn="1"/>
        </p:nvPicPr>
        <p:blipFill>
          <a:blip r:embed="rId3"/>
          <a:stretch>
            <a:fillRect/>
          </a:stretch>
        </p:blipFill>
        <p:spPr>
          <a:xfrm>
            <a:off x="476628" y="261341"/>
            <a:ext cx="5870575" cy="2513867"/>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392704" y="70423"/>
            <a:ext cx="13953493" cy="1130300"/>
          </a:xfrm>
          <a:prstGeom prst="rect">
            <a:avLst/>
          </a:prstGeom>
        </p:spPr>
        <p:txBody>
          <a:bodyPr anchor="t"/>
          <a:lstStyle/>
          <a:p>
            <a:r>
              <a:rPr dirty="0"/>
              <a:t>Title Text</a:t>
            </a:r>
          </a:p>
        </p:txBody>
      </p:sp>
      <p:sp>
        <p:nvSpPr>
          <p:cNvPr id="26" name="Body Level One…"/>
          <p:cNvSpPr txBox="1">
            <a:spLocks noGrp="1"/>
          </p:cNvSpPr>
          <p:nvPr>
            <p:ph type="body" sz="half" idx="1"/>
          </p:nvPr>
        </p:nvSpPr>
        <p:spPr>
          <a:xfrm>
            <a:off x="1231991" y="1200723"/>
            <a:ext cx="13953493" cy="4831360"/>
          </a:xfrm>
          <a:prstGeom prst="rect">
            <a:avLst/>
          </a:prstGeom>
        </p:spPr>
        <p:txBody>
          <a:bodyPr anchor="t"/>
          <a:lstStyle>
            <a:lvl1pPr marL="0" indent="0" algn="l">
              <a:buSzTx/>
              <a:buNone/>
              <a:defRPr/>
            </a:lvl1pPr>
            <a:lvl2pPr marL="0" indent="0" algn="l">
              <a:buSzTx/>
              <a:buNone/>
              <a:defRPr/>
            </a:lvl2pPr>
            <a:lvl3pPr marL="0" indent="0" algn="l">
              <a:buSzTx/>
              <a:buNone/>
              <a:defRPr/>
            </a:lvl3pPr>
            <a:lvl4pPr marL="0" indent="0" algn="l">
              <a:buSzTx/>
              <a:buNone/>
              <a:defRPr/>
            </a:lvl4pPr>
            <a:lvl5pPr marL="0" indent="0" algn="l">
              <a:buSzTx/>
              <a:buNone/>
              <a:defRPr/>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EE5E75-E4E7-46C0-B2F7-607B74EAFE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71" y="-7099"/>
            <a:ext cx="6316089" cy="9760699"/>
          </a:xfrm>
          <a:prstGeom prst="rect">
            <a:avLst/>
          </a:prstGeom>
        </p:spPr>
      </p:pic>
      <p:sp>
        <p:nvSpPr>
          <p:cNvPr id="35" name="Title Text"/>
          <p:cNvSpPr txBox="1">
            <a:spLocks noGrp="1"/>
          </p:cNvSpPr>
          <p:nvPr>
            <p:ph type="title"/>
          </p:nvPr>
        </p:nvSpPr>
        <p:spPr>
          <a:xfrm>
            <a:off x="6361565" y="1638300"/>
            <a:ext cx="9285313" cy="1130300"/>
          </a:xfrm>
          <a:prstGeom prst="rect">
            <a:avLst/>
          </a:prstGeom>
        </p:spPr>
        <p:txBody>
          <a:bodyPr anchor="t"/>
          <a:lstStyle>
            <a:lvl1pPr>
              <a:defRPr>
                <a:solidFill>
                  <a:schemeClr val="tx2">
                    <a:lumMod val="50000"/>
                  </a:schemeClr>
                </a:solidFill>
              </a:defRPr>
            </a:lvl1pPr>
          </a:lstStyle>
          <a:p>
            <a:r>
              <a:t>Title Text</a:t>
            </a:r>
          </a:p>
        </p:txBody>
      </p:sp>
      <p:sp>
        <p:nvSpPr>
          <p:cNvPr id="36" name="Body Level One…"/>
          <p:cNvSpPr txBox="1">
            <a:spLocks noGrp="1"/>
          </p:cNvSpPr>
          <p:nvPr>
            <p:ph type="body" sz="half" idx="1"/>
          </p:nvPr>
        </p:nvSpPr>
        <p:spPr>
          <a:xfrm>
            <a:off x="6667513" y="3302296"/>
            <a:ext cx="9518732" cy="4831360"/>
          </a:xfrm>
          <a:prstGeom prst="rect">
            <a:avLst/>
          </a:prstGeom>
        </p:spPr>
        <p:txBody>
          <a:bodyPr anchor="t"/>
          <a:lstStyle>
            <a:lvl1pPr marL="571500" indent="-571500">
              <a:buSzTx/>
              <a:buFont typeface="Arial" panose="020B0604020202020204" pitchFamily="34" charset="0"/>
              <a:buChar char="•"/>
              <a:defRPr>
                <a:solidFill>
                  <a:schemeClr val="tx2"/>
                </a:solidFill>
              </a:defRPr>
            </a:lvl1pPr>
            <a:lvl2pPr marL="571500" indent="-571500">
              <a:buSzTx/>
              <a:buFont typeface="Arial" panose="020B0604020202020204" pitchFamily="34" charset="0"/>
              <a:buChar char="•"/>
              <a:defRPr>
                <a:solidFill>
                  <a:schemeClr val="tx2"/>
                </a:solidFill>
              </a:defRPr>
            </a:lvl2pPr>
            <a:lvl3pPr marL="571500" indent="-571500">
              <a:buSzTx/>
              <a:buFont typeface="Arial" panose="020B0604020202020204" pitchFamily="34" charset="0"/>
              <a:buChar char="•"/>
              <a:defRPr>
                <a:solidFill>
                  <a:schemeClr val="tx2"/>
                </a:solidFill>
              </a:defRPr>
            </a:lvl3pPr>
            <a:lvl4pPr marL="571500" indent="-571500">
              <a:buSzTx/>
              <a:buFont typeface="Arial" panose="020B0604020202020204" pitchFamily="34" charset="0"/>
              <a:buChar char="•"/>
              <a:defRPr>
                <a:solidFill>
                  <a:schemeClr val="tx2"/>
                </a:solidFill>
              </a:defRPr>
            </a:lvl4pPr>
            <a:lvl5pPr marL="571500" indent="-571500">
              <a:buSzTx/>
              <a:buFont typeface="Arial" panose="020B0604020202020204" pitchFamily="34" charset="0"/>
              <a:buChar char="•"/>
              <a:defRPr>
                <a:solidFill>
                  <a:schemeClr val="tx2"/>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userDrawn="1"/>
        </p:nvPicPr>
        <p:blipFill>
          <a:blip r:embed="rId3"/>
          <a:stretch>
            <a:fillRect/>
          </a:stretch>
        </p:blipFill>
        <p:spPr>
          <a:xfrm>
            <a:off x="3207552" y="8668092"/>
            <a:ext cx="66421" cy="406402"/>
          </a:xfrm>
          <a:prstGeom prst="rect">
            <a:avLst/>
          </a:prstGeom>
          <a:ln w="12700">
            <a:miter lim="400000"/>
          </a:ln>
        </p:spPr>
      </p:pic>
      <p:sp>
        <p:nvSpPr>
          <p:cNvPr id="38" name="Page"/>
          <p:cNvSpPr txBox="1"/>
          <p:nvPr userDrawn="1"/>
        </p:nvSpPr>
        <p:spPr>
          <a:xfrm>
            <a:off x="3348259" y="8531021"/>
            <a:ext cx="801091" cy="424116"/>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1400" cap="all">
                <a:solidFill>
                  <a:srgbClr val="FFFFFF"/>
                </a:solidFill>
                <a:latin typeface="Open Sans Bold"/>
                <a:ea typeface="Open Sans Bold"/>
                <a:cs typeface="Open Sans Bold"/>
                <a:sym typeface="Open Sans Bold"/>
              </a:defRPr>
            </a:lvl1pPr>
          </a:lstStyle>
          <a:p>
            <a:r>
              <a:rPr lang="en-US" sz="1867" dirty="0"/>
              <a:t>SLIDE</a:t>
            </a:r>
            <a:endParaRPr sz="1867" dirty="0"/>
          </a:p>
        </p:txBody>
      </p:sp>
      <p:pic>
        <p:nvPicPr>
          <p:cNvPr id="39" name="pasted-image.pdf" descr="pasted-image.pdf"/>
          <p:cNvPicPr>
            <a:picLocks noChangeAspect="1"/>
          </p:cNvPicPr>
          <p:nvPr/>
        </p:nvPicPr>
        <p:blipFill>
          <a:blip r:embed="rId4"/>
          <a:stretch>
            <a:fillRect/>
          </a:stretch>
        </p:blipFill>
        <p:spPr>
          <a:xfrm>
            <a:off x="522445" y="8489918"/>
            <a:ext cx="2443489" cy="850971"/>
          </a:xfrm>
          <a:prstGeom prst="rect">
            <a:avLst/>
          </a:prstGeom>
          <a:ln w="12700">
            <a:miter lim="400000"/>
          </a:ln>
        </p:spPr>
      </p:pic>
      <p:sp>
        <p:nvSpPr>
          <p:cNvPr id="40" name="Slide Number"/>
          <p:cNvSpPr txBox="1">
            <a:spLocks noGrp="1"/>
          </p:cNvSpPr>
          <p:nvPr>
            <p:ph type="sldNum" sz="quarter" idx="2"/>
          </p:nvPr>
        </p:nvSpPr>
        <p:spPr>
          <a:xfrm>
            <a:off x="3359302" y="8806579"/>
            <a:ext cx="407163" cy="389915"/>
          </a:xfrm>
          <a:prstGeom prst="rect">
            <a:avLst/>
          </a:prstGeom>
        </p:spPr>
        <p:txBody>
          <a:bodyPr/>
          <a:lstStyle>
            <a:lvl1pPr>
              <a:defRPr b="1">
                <a:solidFill>
                  <a:schemeClr val="bg1"/>
                </a:solidFill>
              </a:defRPr>
            </a:lvl1pPr>
          </a:lstStyle>
          <a:p>
            <a:fld id="{86CB4B4D-7CA3-9044-876B-883B54F8677D}" type="slidenum">
              <a:rPr lang="en-US" smtClean="0"/>
              <a:pPr/>
              <a:t>‹#›</a:t>
            </a:fld>
            <a:endParaRPr lang="en-US" dirty="0"/>
          </a:p>
        </p:txBody>
      </p:sp>
      <p:sp>
        <p:nvSpPr>
          <p:cNvPr id="10" name="TextBox 9">
            <a:extLst>
              <a:ext uri="{FF2B5EF4-FFF2-40B4-BE49-F238E27FC236}">
                <a16:creationId xmlns:a16="http://schemas.microsoft.com/office/drawing/2014/main" id="{8A22E215-9954-4806-9D9A-1A1420963F8F}"/>
              </a:ext>
            </a:extLst>
          </p:cNvPr>
          <p:cNvSpPr txBox="1"/>
          <p:nvPr userDrawn="1"/>
        </p:nvSpPr>
        <p:spPr>
          <a:xfrm>
            <a:off x="552421" y="1786744"/>
            <a:ext cx="4438716"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Learning </a:t>
            </a:r>
          </a:p>
          <a:p>
            <a:pPr marL="22860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 objectives</a:t>
            </a:r>
          </a:p>
        </p:txBody>
      </p:sp>
      <p:sp>
        <p:nvSpPr>
          <p:cNvPr id="11" name="Oval 10">
            <a:extLst>
              <a:ext uri="{FF2B5EF4-FFF2-40B4-BE49-F238E27FC236}">
                <a16:creationId xmlns:a16="http://schemas.microsoft.com/office/drawing/2014/main" id="{BA8CD374-DE7D-43EA-9F94-1DD0DF2811CA}"/>
              </a:ext>
            </a:extLst>
          </p:cNvPr>
          <p:cNvSpPr/>
          <p:nvPr userDrawn="1"/>
        </p:nvSpPr>
        <p:spPr>
          <a:xfrm>
            <a:off x="4471987" y="49910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2" name="Oval 11">
            <a:extLst>
              <a:ext uri="{FF2B5EF4-FFF2-40B4-BE49-F238E27FC236}">
                <a16:creationId xmlns:a16="http://schemas.microsoft.com/office/drawing/2014/main" id="{373BD401-B204-477D-A258-15956F87BFBD}"/>
              </a:ext>
            </a:extLst>
          </p:cNvPr>
          <p:cNvSpPr/>
          <p:nvPr userDrawn="1"/>
        </p:nvSpPr>
        <p:spPr>
          <a:xfrm>
            <a:off x="1409685" y="5472065"/>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3" name="Oval 12">
            <a:extLst>
              <a:ext uri="{FF2B5EF4-FFF2-40B4-BE49-F238E27FC236}">
                <a16:creationId xmlns:a16="http://schemas.microsoft.com/office/drawing/2014/main" id="{665F1934-5DEE-4B6F-82A1-91C94ED66EC1}"/>
              </a:ext>
            </a:extLst>
          </p:cNvPr>
          <p:cNvSpPr/>
          <p:nvPr userDrawn="1"/>
        </p:nvSpPr>
        <p:spPr>
          <a:xfrm>
            <a:off x="3005129" y="55244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4" name="Oval 13">
            <a:extLst>
              <a:ext uri="{FF2B5EF4-FFF2-40B4-BE49-F238E27FC236}">
                <a16:creationId xmlns:a16="http://schemas.microsoft.com/office/drawing/2014/main" id="{603988E4-17E3-4E17-A8A9-FA733984BEF0}"/>
              </a:ext>
            </a:extLst>
          </p:cNvPr>
          <p:cNvSpPr/>
          <p:nvPr userDrawn="1"/>
        </p:nvSpPr>
        <p:spPr>
          <a:xfrm>
            <a:off x="233341" y="468148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5" name="Oval 14">
            <a:extLst>
              <a:ext uri="{FF2B5EF4-FFF2-40B4-BE49-F238E27FC236}">
                <a16:creationId xmlns:a16="http://schemas.microsoft.com/office/drawing/2014/main" id="{7D045646-DD89-4624-8E95-9D8CB247E220}"/>
              </a:ext>
            </a:extLst>
          </p:cNvPr>
          <p:cNvSpPr/>
          <p:nvPr userDrawn="1"/>
        </p:nvSpPr>
        <p:spPr>
          <a:xfrm>
            <a:off x="1433493" y="209486"/>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6" name="Oval 15">
            <a:extLst>
              <a:ext uri="{FF2B5EF4-FFF2-40B4-BE49-F238E27FC236}">
                <a16:creationId xmlns:a16="http://schemas.microsoft.com/office/drawing/2014/main" id="{8ACE747F-5601-408E-A284-04E991B5B0CB}"/>
              </a:ext>
            </a:extLst>
          </p:cNvPr>
          <p:cNvSpPr/>
          <p:nvPr userDrawn="1"/>
        </p:nvSpPr>
        <p:spPr>
          <a:xfrm>
            <a:off x="257149" y="87624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EAE39682-91C7-46FF-A65B-27005750B901}"/>
              </a:ext>
            </a:extLst>
          </p:cNvPr>
          <p:cNvSpPr/>
          <p:nvPr userDrawn="1"/>
        </p:nvSpPr>
        <p:spPr>
          <a:xfrm>
            <a:off x="121198" y="6224608"/>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5892AB23-FC02-44D7-8FF0-02B234D00C47}"/>
              </a:ext>
            </a:extLst>
          </p:cNvPr>
          <p:cNvSpPr/>
          <p:nvPr userDrawn="1"/>
        </p:nvSpPr>
        <p:spPr>
          <a:xfrm>
            <a:off x="2834779"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98FB21B8-E4AD-4633-83D1-A7C8732FDBF0}"/>
              </a:ext>
            </a:extLst>
          </p:cNvPr>
          <p:cNvSpPr/>
          <p:nvPr userDrawn="1"/>
        </p:nvSpPr>
        <p:spPr>
          <a:xfrm>
            <a:off x="2156671" y="8305162"/>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B664045A-1DB3-45FF-BEAE-03007B19879C}"/>
              </a:ext>
            </a:extLst>
          </p:cNvPr>
          <p:cNvSpPr/>
          <p:nvPr userDrawn="1"/>
        </p:nvSpPr>
        <p:spPr>
          <a:xfrm>
            <a:off x="4030460" y="7983624"/>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1" name="Oval 20">
            <a:extLst>
              <a:ext uri="{FF2B5EF4-FFF2-40B4-BE49-F238E27FC236}">
                <a16:creationId xmlns:a16="http://schemas.microsoft.com/office/drawing/2014/main" id="{76E15AEC-65DB-4293-AE4E-9A0493FA6690}"/>
              </a:ext>
            </a:extLst>
          </p:cNvPr>
          <p:cNvSpPr/>
          <p:nvPr userDrawn="1"/>
        </p:nvSpPr>
        <p:spPr>
          <a:xfrm>
            <a:off x="5477583" y="6194398"/>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2" name="Oval 21">
            <a:extLst>
              <a:ext uri="{FF2B5EF4-FFF2-40B4-BE49-F238E27FC236}">
                <a16:creationId xmlns:a16="http://schemas.microsoft.com/office/drawing/2014/main" id="{A40B9A37-74F8-4DA1-B76F-1B3F3D1ECFAC}"/>
              </a:ext>
            </a:extLst>
          </p:cNvPr>
          <p:cNvSpPr/>
          <p:nvPr userDrawn="1"/>
        </p:nvSpPr>
        <p:spPr>
          <a:xfrm>
            <a:off x="371593" y="7842725"/>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3" name="Oval 22">
            <a:extLst>
              <a:ext uri="{FF2B5EF4-FFF2-40B4-BE49-F238E27FC236}">
                <a16:creationId xmlns:a16="http://schemas.microsoft.com/office/drawing/2014/main" id="{87C3606F-D2F7-4578-93CE-BE4BD279FB90}"/>
              </a:ext>
            </a:extLst>
          </p:cNvPr>
          <p:cNvSpPr/>
          <p:nvPr userDrawn="1"/>
        </p:nvSpPr>
        <p:spPr>
          <a:xfrm>
            <a:off x="4323072" y="6558155"/>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4" name="Oval 23">
            <a:extLst>
              <a:ext uri="{FF2B5EF4-FFF2-40B4-BE49-F238E27FC236}">
                <a16:creationId xmlns:a16="http://schemas.microsoft.com/office/drawing/2014/main" id="{B8882536-B02B-4BE7-95DB-754380B43616}"/>
              </a:ext>
            </a:extLst>
          </p:cNvPr>
          <p:cNvSpPr/>
          <p:nvPr userDrawn="1"/>
        </p:nvSpPr>
        <p:spPr>
          <a:xfrm>
            <a:off x="1431123"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hoto and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C80842A-EB07-4AA3-9089-79FF9B21A566}"/>
              </a:ext>
            </a:extLst>
          </p:cNvPr>
          <p:cNvSpPr>
            <a:spLocks noGrp="1"/>
          </p:cNvSpPr>
          <p:nvPr>
            <p:ph type="pic" sz="quarter" idx="15"/>
          </p:nvPr>
        </p:nvSpPr>
        <p:spPr>
          <a:xfrm>
            <a:off x="105767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ln w="9525">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60" name="Title Text"/>
          <p:cNvSpPr txBox="1">
            <a:spLocks noGrp="1"/>
          </p:cNvSpPr>
          <p:nvPr>
            <p:ph type="title"/>
          </p:nvPr>
        </p:nvSpPr>
        <p:spPr>
          <a:xfrm>
            <a:off x="1270039" y="635000"/>
            <a:ext cx="9117545"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9117545"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2" name="Pull out quote"/>
          <p:cNvSpPr>
            <a:spLocks noGrp="1"/>
          </p:cNvSpPr>
          <p:nvPr>
            <p:ph type="body" sz="quarter" idx="14"/>
          </p:nvPr>
        </p:nvSpPr>
        <p:spPr>
          <a:xfrm>
            <a:off x="9766340" y="9099807"/>
            <a:ext cx="6549451" cy="406401"/>
          </a:xfrm>
          <a:prstGeom prst="rect">
            <a:avLst/>
          </a:prstGeom>
        </p:spPr>
        <p:txBody>
          <a:bodyPr/>
          <a:lstStyle>
            <a:lvl1pPr marL="0" indent="0">
              <a:spcBef>
                <a:spcPts val="0"/>
              </a:spcBef>
              <a:buSzTx/>
              <a:buNone/>
              <a:defRPr>
                <a:solidFill>
                  <a:srgbClr val="000000"/>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dirty="0"/>
          </a:p>
        </p:txBody>
      </p:sp>
      <p:sp>
        <p:nvSpPr>
          <p:cNvPr id="63" name="Slide Number"/>
          <p:cNvSpPr txBox="1">
            <a:spLocks noGrp="1"/>
          </p:cNvSpPr>
          <p:nvPr>
            <p:ph type="sldNum" sz="quarter" idx="2"/>
          </p:nvPr>
        </p:nvSpPr>
        <p:spPr>
          <a:xfrm>
            <a:off x="3396741" y="8803219"/>
            <a:ext cx="418384" cy="410369"/>
          </a:xfrm>
          <a:prstGeom prst="rect">
            <a:avLst/>
          </a:prstGeom>
        </p:spPr>
        <p:txBody>
          <a:bodyPr/>
          <a:lstStyle>
            <a:lvl1pPr>
              <a:defRPr sz="2000">
                <a:solidFill>
                  <a:srgbClr val="00B297"/>
                </a:solidFill>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stretch>
            <a:fillRect/>
          </a:stretch>
        </p:blipFill>
        <p:spPr>
          <a:xfrm>
            <a:off x="3721119" y="3557851"/>
            <a:ext cx="4836076" cy="2214299"/>
          </a:xfrm>
          <a:prstGeom prst="rect">
            <a:avLst/>
          </a:prstGeom>
          <a:ln w="12700">
            <a:miter lim="400000"/>
          </a:ln>
        </p:spPr>
      </p:pic>
      <p:pic>
        <p:nvPicPr>
          <p:cNvPr id="107" name="pasted-image.pdf" descr="pasted-image.pdf"/>
          <p:cNvPicPr>
            <a:picLocks noChangeAspect="1"/>
          </p:cNvPicPr>
          <p:nvPr/>
        </p:nvPicPr>
        <p:blipFill>
          <a:blip r:embed="rId3"/>
          <a:stretch>
            <a:fillRect/>
          </a:stretch>
        </p:blipFill>
        <p:spPr>
          <a:xfrm>
            <a:off x="9051524" y="3976666"/>
            <a:ext cx="117777" cy="1190673"/>
          </a:xfrm>
          <a:prstGeom prst="rect">
            <a:avLst/>
          </a:prstGeom>
          <a:ln w="12700">
            <a:miter lim="400000"/>
          </a:ln>
        </p:spPr>
      </p:pic>
      <p:sp>
        <p:nvSpPr>
          <p:cNvPr id="108" name="You"/>
          <p:cNvSpPr txBox="1"/>
          <p:nvPr/>
        </p:nvSpPr>
        <p:spPr>
          <a:xfrm>
            <a:off x="9663630" y="4366761"/>
            <a:ext cx="7082075" cy="1121678"/>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4800" cap="all">
                <a:solidFill>
                  <a:srgbClr val="00A585"/>
                </a:solidFill>
                <a:latin typeface="Open Sans Bold"/>
                <a:ea typeface="Open Sans Bold"/>
                <a:cs typeface="Open Sans Bold"/>
                <a:sym typeface="Open Sans Bold"/>
              </a:defRPr>
            </a:lvl1pPr>
          </a:lstStyle>
          <a:p>
            <a:r>
              <a:rPr sz="6400" dirty="0"/>
              <a:t>You</a:t>
            </a:r>
          </a:p>
        </p:txBody>
      </p:sp>
      <p:sp>
        <p:nvSpPr>
          <p:cNvPr id="109" name="Thank"/>
          <p:cNvSpPr txBox="1"/>
          <p:nvPr/>
        </p:nvSpPr>
        <p:spPr>
          <a:xfrm>
            <a:off x="9595893" y="3557851"/>
            <a:ext cx="7345475" cy="1367899"/>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6000" cap="all">
                <a:solidFill>
                  <a:srgbClr val="000000"/>
                </a:solidFill>
                <a:latin typeface="Open Sans Light"/>
                <a:ea typeface="Open Sans Light"/>
                <a:cs typeface="Open Sans Light"/>
                <a:sym typeface="Open Sans Light"/>
              </a:defRPr>
            </a:lvl1pPr>
          </a:lstStyle>
          <a:p>
            <a:r>
              <a:rPr sz="8000" dirty="0"/>
              <a:t>Thank</a:t>
            </a:r>
          </a:p>
        </p:txBody>
      </p:sp>
      <p:sp>
        <p:nvSpPr>
          <p:cNvPr id="110"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396511" y="26900"/>
            <a:ext cx="14800185"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pic>
        <p:nvPicPr>
          <p:cNvPr id="4" name="pasted-image.pdf" descr="pasted-image.pdf"/>
          <p:cNvPicPr>
            <a:picLocks noChangeAspect="1"/>
          </p:cNvPicPr>
          <p:nvPr/>
        </p:nvPicPr>
        <p:blipFill>
          <a:blip r:embed="rId8"/>
          <a:stretch>
            <a:fillRect/>
          </a:stretch>
        </p:blipFill>
        <p:spPr>
          <a:xfrm>
            <a:off x="522445" y="8400288"/>
            <a:ext cx="2443489" cy="1143762"/>
          </a:xfrm>
          <a:prstGeom prst="rect">
            <a:avLst/>
          </a:prstGeom>
          <a:ln w="12700">
            <a:miter lim="400000"/>
          </a:ln>
        </p:spPr>
      </p:pic>
      <p:pic>
        <p:nvPicPr>
          <p:cNvPr id="5" name="pasted-image.pdf" descr="pasted-image.pdf"/>
          <p:cNvPicPr>
            <a:picLocks noChangeAspect="1"/>
          </p:cNvPicPr>
          <p:nvPr/>
        </p:nvPicPr>
        <p:blipFill>
          <a:blip r:embed="rId9"/>
          <a:stretch>
            <a:fillRect/>
          </a:stretch>
        </p:blipFill>
        <p:spPr>
          <a:xfrm>
            <a:off x="3153050" y="8675531"/>
            <a:ext cx="66421" cy="406402"/>
          </a:xfrm>
          <a:prstGeom prst="rect">
            <a:avLst/>
          </a:prstGeom>
          <a:ln w="12700">
            <a:miter lim="400000"/>
          </a:ln>
        </p:spPr>
      </p:pic>
      <p:sp>
        <p:nvSpPr>
          <p:cNvPr id="6" name="Page"/>
          <p:cNvSpPr txBox="1"/>
          <p:nvPr/>
        </p:nvSpPr>
        <p:spPr>
          <a:xfrm>
            <a:off x="3228148" y="8497501"/>
            <a:ext cx="801091" cy="424116"/>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867" dirty="0"/>
              <a:t>Slide</a:t>
            </a:r>
            <a:endParaRPr sz="1867" dirty="0"/>
          </a:p>
        </p:txBody>
      </p:sp>
      <p:sp>
        <p:nvSpPr>
          <p:cNvPr id="7" name="Slide Number"/>
          <p:cNvSpPr txBox="1">
            <a:spLocks noGrp="1"/>
          </p:cNvSpPr>
          <p:nvPr>
            <p:ph type="sldNum" sz="quarter" idx="2"/>
          </p:nvPr>
        </p:nvSpPr>
        <p:spPr>
          <a:xfrm>
            <a:off x="3386653" y="8785759"/>
            <a:ext cx="394339" cy="389915"/>
          </a:xfrm>
          <a:prstGeom prst="rect">
            <a:avLst/>
          </a:prstGeom>
          <a:ln w="12700">
            <a:miter lim="400000"/>
          </a:ln>
        </p:spPr>
        <p:txBody>
          <a:bodyPr wrap="none" lIns="50800" tIns="50800" rIns="50800" bIns="50800">
            <a:spAutoFit/>
          </a:bodyPr>
          <a:lstStyle>
            <a:lvl1pPr algn="l">
              <a:defRPr sz="1867">
                <a:solidFill>
                  <a:srgbClr val="00B297"/>
                </a:solidFill>
                <a:latin typeface="Open Sans Bold"/>
                <a:ea typeface="Open Sans Bold"/>
                <a:cs typeface="Open Sans Bold"/>
                <a:sym typeface="Open Sans Bold"/>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8" r:id="rId6"/>
  </p:sldLayoutIdLst>
  <p:transition spd="med"/>
  <p:hf hdr="0" ftr="0" dt="0"/>
  <p:txStyles>
    <p:titleStyle>
      <a:lvl1pPr marL="0" marR="0" indent="0" algn="l" defTabSz="778972" rtl="0" latinLnBrk="0">
        <a:lnSpc>
          <a:spcPct val="100000"/>
        </a:lnSpc>
        <a:spcBef>
          <a:spcPts val="0"/>
        </a:spcBef>
        <a:spcAft>
          <a:spcPts val="0"/>
        </a:spcAft>
        <a:buClrTx/>
        <a:buSzTx/>
        <a:buFontTx/>
        <a:buNone/>
        <a:tabLst/>
        <a:defRPr sz="6400" b="1" i="0" u="none" strike="noStrike" cap="none" spc="0" baseline="0">
          <a:ln>
            <a:noFill/>
          </a:ln>
          <a:solidFill>
            <a:srgbClr val="000000"/>
          </a:solidFill>
          <a:uFillTx/>
          <a:latin typeface="Open Sans Regular"/>
          <a:ea typeface="Open Sans Regular"/>
          <a:cs typeface="Open Sans Regular"/>
          <a:sym typeface="Open Sans Regular"/>
        </a:defRPr>
      </a:lvl1pPr>
      <a:lvl2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1pPr>
      <a:lvl2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2pPr>
      <a:lvl3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3pPr>
      <a:lvl4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4pPr>
      <a:lvl5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5pPr>
      <a:lvl6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6pPr>
      <a:lvl7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7pPr>
      <a:lvl8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8pPr>
      <a:lvl9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ideo" Target="https://www.youtube.com/embed/kP3NaepKGNE?feature=oembed" TargetMode="Externa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emf"/><Relationship Id="rId13" Type="http://schemas.openxmlformats.org/officeDocument/2006/relationships/image" Target="../media/image18.emf"/><Relationship Id="rId3" Type="http://schemas.openxmlformats.org/officeDocument/2006/relationships/image" Target="../media/image8.png"/><Relationship Id="rId7" Type="http://schemas.openxmlformats.org/officeDocument/2006/relationships/image" Target="../media/image12.emf"/><Relationship Id="rId12" Type="http://schemas.openxmlformats.org/officeDocument/2006/relationships/image" Target="../media/image17.emf"/><Relationship Id="rId2" Type="http://schemas.openxmlformats.org/officeDocument/2006/relationships/notesSlide" Target="../notesSlides/notesSlide4.xml"/><Relationship Id="rId16" Type="http://schemas.openxmlformats.org/officeDocument/2006/relationships/image" Target="../media/image21.emf"/><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emf"/><Relationship Id="rId5" Type="http://schemas.openxmlformats.org/officeDocument/2006/relationships/image" Target="../media/image10.png"/><Relationship Id="rId15" Type="http://schemas.openxmlformats.org/officeDocument/2006/relationships/image" Target="../media/image20.emf"/><Relationship Id="rId10" Type="http://schemas.openxmlformats.org/officeDocument/2006/relationships/image" Target="../media/image15.emf"/><Relationship Id="rId4" Type="http://schemas.openxmlformats.org/officeDocument/2006/relationships/image" Target="../media/image9.png"/><Relationship Id="rId9" Type="http://schemas.openxmlformats.org/officeDocument/2006/relationships/image" Target="../media/image14.emf"/><Relationship Id="rId14" Type="http://schemas.openxmlformats.org/officeDocument/2006/relationships/image" Target="../media/image19.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itle"/>
          <p:cNvSpPr txBox="1">
            <a:spLocks noGrp="1"/>
          </p:cNvSpPr>
          <p:nvPr>
            <p:ph type="title"/>
          </p:nvPr>
        </p:nvSpPr>
        <p:spPr>
          <a:xfrm>
            <a:off x="7210697" y="697798"/>
            <a:ext cx="10129566" cy="1587612"/>
          </a:xfrm>
          <a:prstGeom prst="rect">
            <a:avLst/>
          </a:prstGeom>
        </p:spPr>
        <p:txBody>
          <a:bodyPr>
            <a:normAutofit fontScale="90000"/>
          </a:bodyPr>
          <a:lstStyle/>
          <a:p>
            <a:pPr defTabSz="521910">
              <a:defRPr sz="4000"/>
            </a:pPr>
            <a:r>
              <a:rPr lang="pt-PT" sz="7200"/>
              <a:t>ESFERA, DINHEIRO E MERCADOS</a:t>
            </a:r>
          </a:p>
        </p:txBody>
      </p:sp>
      <p:pic>
        <p:nvPicPr>
          <p:cNvPr id="8" name="Picture 7" descr="A group of people looking at each other&#10;&#10;Description automatically generated">
            <a:extLst>
              <a:ext uri="{FF2B5EF4-FFF2-40B4-BE49-F238E27FC236}">
                <a16:creationId xmlns:a16="http://schemas.microsoft.com/office/drawing/2014/main" id="{5692A007-2169-4029-9286-DFA2DA8998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56222" y="2960453"/>
            <a:ext cx="13004800" cy="6585577"/>
          </a:xfrm>
          <a:prstGeom prst="rect">
            <a:avLst/>
          </a:prstGeom>
        </p:spPr>
      </p:pic>
      <p:sp>
        <p:nvSpPr>
          <p:cNvPr id="10" name="Text Placeholder 6">
            <a:extLst>
              <a:ext uri="{FF2B5EF4-FFF2-40B4-BE49-F238E27FC236}">
                <a16:creationId xmlns:a16="http://schemas.microsoft.com/office/drawing/2014/main" id="{ED159AC1-1A7E-4D44-A601-BBB0CF3EA700}"/>
              </a:ext>
            </a:extLst>
          </p:cNvPr>
          <p:cNvSpPr txBox="1">
            <a:spLocks/>
          </p:cNvSpPr>
          <p:nvPr/>
        </p:nvSpPr>
        <p:spPr>
          <a:xfrm>
            <a:off x="0" y="8832273"/>
            <a:ext cx="2079241" cy="713757"/>
          </a:xfrm>
          <a:prstGeom prst="rect">
            <a:avLst/>
          </a:prstGeom>
        </p:spPr>
        <p:txBody>
          <a:bodyPr>
            <a:normAutofit/>
          </a:bodyPr>
          <a:lst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pPr marL="0" indent="0" algn="r" hangingPunct="1">
              <a:buNone/>
            </a:pPr>
            <a:r>
              <a:rPr lang="pt-PT" sz="2000">
                <a:solidFill>
                  <a:srgbClr val="00B297"/>
                </a:solidFill>
                <a:latin typeface="Open Sans Regular"/>
                <a:sym typeface="Open Sans Regular"/>
              </a:rPr>
              <a:t>PMA/ </a:t>
            </a:r>
            <a:br>
              <a:rPr lang="pt-PT" sz="2000">
                <a:solidFill>
                  <a:srgbClr val="00B297"/>
                </a:solidFill>
                <a:latin typeface="Open Sans Regular"/>
                <a:sym typeface="Open Sans Regular"/>
              </a:rPr>
            </a:br>
            <a:r>
              <a:rPr lang="pt-PT" sz="2000">
                <a:solidFill>
                  <a:srgbClr val="00B297"/>
                </a:solidFill>
                <a:latin typeface="Open Sans Regular"/>
                <a:sym typeface="Open Sans Regular"/>
              </a:rPr>
              <a:t>Ismail Taxta</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547983" y="244439"/>
            <a:ext cx="10553742" cy="1466618"/>
          </a:xfrm>
          <a:prstGeom prst="rect">
            <a:avLst/>
          </a:prstGeom>
          <a:ln w="12700">
            <a:miter lim="400000"/>
          </a:ln>
        </p:spPr>
        <p:txBody>
          <a:bodyPr lIns="50800" tIns="50800" rIns="50800" bIns="50800" anchor="t">
            <a:normAutofit/>
          </a:bodyPr>
          <a:lstStyle/>
          <a:p>
            <a:r>
              <a:rPr lang="en-GB" sz="5400" noProof="0" dirty="0" err="1">
                <a:solidFill>
                  <a:srgbClr val="000000"/>
                </a:solidFill>
              </a:rPr>
              <a:t>Sensibilidade</a:t>
            </a:r>
            <a:r>
              <a:rPr lang="en-GB" sz="5400" noProof="0" dirty="0">
                <a:solidFill>
                  <a:srgbClr val="000000"/>
                </a:solidFill>
              </a:rPr>
              <a:t> </a:t>
            </a:r>
            <a:r>
              <a:rPr lang="en-GB" sz="5400" dirty="0"/>
              <a:t>dos </a:t>
            </a:r>
            <a:r>
              <a:rPr lang="en-GB" sz="5400" noProof="0" dirty="0">
                <a:solidFill>
                  <a:srgbClr val="000000"/>
                </a:solidFill>
              </a:rPr>
              <a:t>mercados</a:t>
            </a:r>
          </a:p>
        </p:txBody>
      </p:sp>
      <p:pic>
        <p:nvPicPr>
          <p:cNvPr id="5" name="Picture 4">
            <a:extLst>
              <a:ext uri="{FF2B5EF4-FFF2-40B4-BE49-F238E27FC236}">
                <a16:creationId xmlns:a16="http://schemas.microsoft.com/office/drawing/2014/main" id="{B1AA4C9C-2AB3-4FC2-940F-3D02BEF200FB}"/>
              </a:ext>
            </a:extLst>
          </p:cNvPr>
          <p:cNvPicPr>
            <a:picLocks noChangeAspect="1"/>
          </p:cNvPicPr>
          <p:nvPr/>
        </p:nvPicPr>
        <p:blipFill>
          <a:blip r:embed="rId3">
            <a:biLevel thresh="50000"/>
            <a:extLst>
              <a:ext uri="{28A0092B-C50C-407E-A947-70E740481C1C}">
                <a14:useLocalDpi xmlns:a14="http://schemas.microsoft.com/office/drawing/2010/main"/>
              </a:ext>
            </a:extLst>
          </a:blip>
          <a:stretch>
            <a:fillRect/>
          </a:stretch>
        </p:blipFill>
        <p:spPr>
          <a:xfrm>
            <a:off x="547983" y="2672862"/>
            <a:ext cx="9746020" cy="4817273"/>
          </a:xfrm>
          <a:prstGeom prst="rect">
            <a:avLst/>
          </a:prstGeom>
        </p:spPr>
      </p:pic>
      <p:sp>
        <p:nvSpPr>
          <p:cNvPr id="122" name="Body"/>
          <p:cNvSpPr txBox="1">
            <a:spLocks noGrp="1"/>
          </p:cNvSpPr>
          <p:nvPr>
            <p:ph type="body" sz="half" idx="1"/>
          </p:nvPr>
        </p:nvSpPr>
        <p:spPr>
          <a:xfrm>
            <a:off x="10467863" y="2672862"/>
            <a:ext cx="6872400" cy="5385871"/>
          </a:xfrm>
          <a:prstGeom prst="rect">
            <a:avLst/>
          </a:prstGeom>
          <a:ln w="12700">
            <a:miter lim="400000"/>
          </a:ln>
        </p:spPr>
        <p:txBody>
          <a:bodyPr lIns="50800" tIns="50800" rIns="50800" bIns="50800" anchor="t">
            <a:noAutofit/>
          </a:bodyPr>
          <a:lstStyle/>
          <a:p>
            <a:r>
              <a:rPr lang="pt-PT" noProof="0" dirty="0">
                <a:solidFill>
                  <a:srgbClr val="000000"/>
                </a:solidFill>
              </a:rPr>
              <a:t>A compreensão dos mercados permite aos programas humanitários apoiar - ou pelo menos não perturbar - os mercados durante a resposta humanitária, de modo a proteger os meios de subsistência, as empresas e os empregos locais.</a:t>
            </a:r>
            <a:endParaRPr lang="en-GB" noProof="0" dirty="0">
              <a:solidFill>
                <a:srgbClr val="000000"/>
              </a:solidFill>
            </a:endParaRPr>
          </a:p>
        </p:txBody>
      </p:sp>
      <p:sp>
        <p:nvSpPr>
          <p:cNvPr id="8" name="Slide Number">
            <a:extLst>
              <a:ext uri="{FF2B5EF4-FFF2-40B4-BE49-F238E27FC236}">
                <a16:creationId xmlns:a16="http://schemas.microsoft.com/office/drawing/2014/main" id="{ACB419E3-B063-4681-8105-C0CDDBDD2716}"/>
              </a:ext>
            </a:extLst>
          </p:cNvP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10</a:t>
            </a:fld>
            <a:endParaRPr dirty="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9D43E-5813-4CFD-B365-CFEB64A3AC56}"/>
              </a:ext>
            </a:extLst>
          </p:cNvPr>
          <p:cNvSpPr>
            <a:spLocks noGrp="1"/>
          </p:cNvSpPr>
          <p:nvPr>
            <p:ph type="title"/>
          </p:nvPr>
        </p:nvSpPr>
        <p:spPr>
          <a:xfrm>
            <a:off x="468923" y="635000"/>
            <a:ext cx="9918661" cy="1988692"/>
          </a:xfrm>
          <a:ln w="12700">
            <a:miter lim="400000"/>
          </a:ln>
        </p:spPr>
        <p:txBody>
          <a:bodyPr lIns="50800" tIns="50800" rIns="50800" bIns="50800" anchor="t">
            <a:normAutofit fontScale="90000"/>
          </a:bodyPr>
          <a:lstStyle/>
          <a:p>
            <a:r>
              <a:rPr lang="pt-PT" sz="5000" noProof="0" dirty="0">
                <a:solidFill>
                  <a:srgbClr val="000000"/>
                </a:solidFill>
              </a:rPr>
              <a:t>A análise do mercado no âmbito da análise da resposta humanitária</a:t>
            </a:r>
            <a:endParaRPr lang="en-GB" sz="5000" noProof="0" dirty="0">
              <a:solidFill>
                <a:srgbClr val="000000"/>
              </a:solidFill>
            </a:endParaRPr>
          </a:p>
        </p:txBody>
      </p:sp>
      <p:sp>
        <p:nvSpPr>
          <p:cNvPr id="3" name="Text Placeholder 2">
            <a:extLst>
              <a:ext uri="{FF2B5EF4-FFF2-40B4-BE49-F238E27FC236}">
                <a16:creationId xmlns:a16="http://schemas.microsoft.com/office/drawing/2014/main" id="{F748B6AF-8B1F-4AAF-811A-3D5C3E0BA607}"/>
              </a:ext>
            </a:extLst>
          </p:cNvPr>
          <p:cNvSpPr>
            <a:spLocks noGrp="1"/>
          </p:cNvSpPr>
          <p:nvPr>
            <p:ph type="body" sz="quarter" idx="1"/>
          </p:nvPr>
        </p:nvSpPr>
        <p:spPr>
          <a:xfrm>
            <a:off x="175865" y="2237644"/>
            <a:ext cx="10621219" cy="6242967"/>
          </a:xfrm>
        </p:spPr>
        <p:txBody>
          <a:bodyPr vert="horz" lIns="91440" tIns="45720" rIns="91440" bIns="45720" rtlCol="0" anchor="t">
            <a:noAutofit/>
          </a:bodyPr>
          <a:lstStyle/>
          <a:p>
            <a:pPr marL="228600" defTabSz="914400">
              <a:lnSpc>
                <a:spcPct val="90000"/>
              </a:lnSpc>
            </a:pPr>
            <a:r>
              <a:rPr lang="pt-PT" sz="3800" kern="1200" dirty="0">
                <a:solidFill>
                  <a:srgbClr val="000000"/>
                </a:solidFill>
              </a:rPr>
              <a:t>No âmbito da análise da resposta humanitária, a análise do mercado ajuda a identificar qual pode ser a forma mais eficaz de satisfazer as necessidades prioritárias:</a:t>
            </a:r>
          </a:p>
          <a:p>
            <a:pPr marL="857250" lvl="2" indent="-411163" defTabSz="914400">
              <a:lnSpc>
                <a:spcPct val="90000"/>
              </a:lnSpc>
              <a:buFont typeface="Arial" panose="020B0604020202020204" pitchFamily="34" charset="0"/>
              <a:buChar char="•"/>
            </a:pPr>
            <a:r>
              <a:rPr lang="pt-PT" sz="3800" kern="1200" dirty="0">
                <a:solidFill>
                  <a:srgbClr val="000000"/>
                </a:solidFill>
              </a:rPr>
              <a:t>ajuda em espécie; </a:t>
            </a:r>
          </a:p>
          <a:p>
            <a:pPr marL="857250" lvl="2" indent="-411163" defTabSz="914400">
              <a:lnSpc>
                <a:spcPct val="90000"/>
              </a:lnSpc>
              <a:buFont typeface="Arial" panose="020B0604020202020204" pitchFamily="34" charset="0"/>
              <a:buChar char="•"/>
            </a:pPr>
            <a:r>
              <a:rPr lang="pt-PT" sz="3800" kern="1200" dirty="0">
                <a:solidFill>
                  <a:srgbClr val="000000"/>
                </a:solidFill>
              </a:rPr>
              <a:t>prestação de serviços; </a:t>
            </a:r>
          </a:p>
          <a:p>
            <a:pPr marL="857250" lvl="2" indent="-411163" defTabSz="914400">
              <a:lnSpc>
                <a:spcPct val="90000"/>
              </a:lnSpc>
              <a:buFont typeface="Arial" panose="020B0604020202020204" pitchFamily="34" charset="0"/>
              <a:buChar char="•"/>
            </a:pPr>
            <a:r>
              <a:rPr lang="pt-PT" sz="3800" kern="1200" dirty="0">
                <a:solidFill>
                  <a:srgbClr val="000000"/>
                </a:solidFill>
              </a:rPr>
              <a:t>ajuda em dinheiro; ou</a:t>
            </a:r>
          </a:p>
          <a:p>
            <a:pPr marL="857250" lvl="2" indent="-411163" defTabSz="914400">
              <a:lnSpc>
                <a:spcPct val="90000"/>
              </a:lnSpc>
              <a:buFont typeface="Arial" panose="020B0604020202020204" pitchFamily="34" charset="0"/>
              <a:buChar char="•"/>
            </a:pPr>
            <a:r>
              <a:rPr lang="pt-PT" sz="3800" kern="1200" dirty="0">
                <a:solidFill>
                  <a:srgbClr val="000000"/>
                </a:solidFill>
              </a:rPr>
              <a:t>Uma combinação destas, em função do contexto.</a:t>
            </a:r>
          </a:p>
        </p:txBody>
      </p:sp>
      <p:sp>
        <p:nvSpPr>
          <p:cNvPr id="6" name="Text Placeholder 5">
            <a:extLst>
              <a:ext uri="{FF2B5EF4-FFF2-40B4-BE49-F238E27FC236}">
                <a16:creationId xmlns:a16="http://schemas.microsoft.com/office/drawing/2014/main" id="{F1CF1710-14B5-4C64-B32B-F3EBE4DFE2BA}"/>
              </a:ext>
            </a:extLst>
          </p:cNvPr>
          <p:cNvSpPr>
            <a:spLocks noGrp="1"/>
          </p:cNvSpPr>
          <p:nvPr>
            <p:ph type="body" sz="quarter" idx="14"/>
          </p:nvPr>
        </p:nvSpPr>
        <p:spPr>
          <a:xfrm>
            <a:off x="10797084" y="9174082"/>
            <a:ext cx="3936222" cy="379591"/>
          </a:xfrm>
        </p:spPr>
        <p:txBody>
          <a:bodyPr>
            <a:normAutofit fontScale="92500" lnSpcReduction="10000"/>
          </a:bodyPr>
          <a:lstStyle/>
          <a:p>
            <a:r>
              <a:rPr lang="en-GB" sz="2000" dirty="0" err="1">
                <a:solidFill>
                  <a:srgbClr val="00B297"/>
                </a:solidFill>
                <a:latin typeface="Open Sans Regular"/>
                <a:sym typeface="Open Sans Regular"/>
              </a:rPr>
              <a:t>ACNUR</a:t>
            </a:r>
            <a:r>
              <a:rPr lang="en-GB" sz="2000" dirty="0">
                <a:solidFill>
                  <a:srgbClr val="00B297"/>
                </a:solidFill>
                <a:latin typeface="Open Sans Regular"/>
                <a:sym typeface="Open Sans Regular"/>
              </a:rPr>
              <a:t>/</a:t>
            </a:r>
            <a:r>
              <a:rPr lang="en-GB" sz="2000" dirty="0" err="1">
                <a:solidFill>
                  <a:srgbClr val="00B297"/>
                </a:solidFill>
                <a:latin typeface="Open Sans Regular"/>
                <a:sym typeface="Open Sans Regular"/>
              </a:rPr>
              <a:t>Rahima</a:t>
            </a:r>
            <a:r>
              <a:rPr lang="en-GB" sz="2000" dirty="0">
                <a:solidFill>
                  <a:srgbClr val="00B297"/>
                </a:solidFill>
                <a:latin typeface="Open Sans Regular"/>
                <a:sym typeface="Open Sans Regular"/>
              </a:rPr>
              <a:t> Gambo</a:t>
            </a:r>
          </a:p>
        </p:txBody>
      </p:sp>
      <p:sp>
        <p:nvSpPr>
          <p:cNvPr id="5" name="TextBox 4">
            <a:extLst>
              <a:ext uri="{FF2B5EF4-FFF2-40B4-BE49-F238E27FC236}">
                <a16:creationId xmlns:a16="http://schemas.microsoft.com/office/drawing/2014/main" id="{4F6ED788-132D-45EB-B8F8-44900E8C8A56}"/>
              </a:ext>
            </a:extLst>
          </p:cNvPr>
          <p:cNvSpPr txBox="1"/>
          <p:nvPr/>
        </p:nvSpPr>
        <p:spPr>
          <a:xfrm>
            <a:off x="14294083" y="9374000"/>
            <a:ext cx="878447"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UNHCR</a:t>
            </a:r>
          </a:p>
        </p:txBody>
      </p:sp>
      <p:pic>
        <p:nvPicPr>
          <p:cNvPr id="12" name="Picture Placeholder 11" descr="A picture containing person, indoor, table&#10;&#10;Description automatically generated">
            <a:extLst>
              <a:ext uri="{FF2B5EF4-FFF2-40B4-BE49-F238E27FC236}">
                <a16:creationId xmlns:a16="http://schemas.microsoft.com/office/drawing/2014/main" id="{876976F4-B398-495C-BFD1-6A05A79066DF}"/>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13" name="Slide Number">
            <a:extLst>
              <a:ext uri="{FF2B5EF4-FFF2-40B4-BE49-F238E27FC236}">
                <a16:creationId xmlns:a16="http://schemas.microsoft.com/office/drawing/2014/main" id="{943F28EC-C727-49CF-9E27-5A314FD964A1}"/>
              </a:ext>
            </a:extLst>
          </p:cNvP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11</a:t>
            </a:fld>
            <a:endParaRPr dirty="0"/>
          </a:p>
        </p:txBody>
      </p:sp>
    </p:spTree>
    <p:extLst>
      <p:ext uri="{BB962C8B-B14F-4D97-AF65-F5344CB8AC3E}">
        <p14:creationId xmlns:p14="http://schemas.microsoft.com/office/powerpoint/2010/main" val="108160911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789E847-B5B2-4AE9-88C6-7E721526A11C}"/>
              </a:ext>
            </a:extLst>
          </p:cNvPr>
          <p:cNvSpPr>
            <a:spLocks noGrp="1"/>
          </p:cNvSpPr>
          <p:nvPr>
            <p:ph type="title"/>
          </p:nvPr>
        </p:nvSpPr>
        <p:spPr>
          <a:xfrm>
            <a:off x="351692" y="0"/>
            <a:ext cx="10746315" cy="1988692"/>
          </a:xfrm>
        </p:spPr>
        <p:txBody>
          <a:bodyPr>
            <a:noAutofit/>
          </a:bodyPr>
          <a:lstStyle/>
          <a:p>
            <a:r>
              <a:rPr lang="pt-PT" sz="4700" noProof="0" dirty="0">
                <a:solidFill>
                  <a:srgbClr val="000000"/>
                </a:solidFill>
              </a:rPr>
              <a:t>Ajuda que responda às necessidades - uma abordagem centrada nas pessoas</a:t>
            </a:r>
          </a:p>
        </p:txBody>
      </p:sp>
      <p:sp>
        <p:nvSpPr>
          <p:cNvPr id="6" name="Text Placeholder 5">
            <a:extLst>
              <a:ext uri="{FF2B5EF4-FFF2-40B4-BE49-F238E27FC236}">
                <a16:creationId xmlns:a16="http://schemas.microsoft.com/office/drawing/2014/main" id="{6A6D3D74-E6F8-4A9B-82FD-734ACE7DBBF5}"/>
              </a:ext>
            </a:extLst>
          </p:cNvPr>
          <p:cNvSpPr>
            <a:spLocks noGrp="1"/>
          </p:cNvSpPr>
          <p:nvPr>
            <p:ph type="body" sz="quarter" idx="1"/>
          </p:nvPr>
        </p:nvSpPr>
        <p:spPr>
          <a:xfrm>
            <a:off x="585192" y="2222095"/>
            <a:ext cx="11337867" cy="6039036"/>
          </a:xfrm>
        </p:spPr>
        <p:txBody>
          <a:bodyPr>
            <a:noAutofit/>
          </a:bodyPr>
          <a:lstStyle/>
          <a:p>
            <a:pPr defTabSz="914400">
              <a:lnSpc>
                <a:spcPct val="90000"/>
              </a:lnSpc>
            </a:pPr>
            <a:r>
              <a:rPr lang="pt-PT" b="1" kern="1200" noProof="0" dirty="0">
                <a:solidFill>
                  <a:srgbClr val="000000"/>
                </a:solidFill>
              </a:rPr>
              <a:t>Identificar a melhor forma de ajuda para satisfazer as necessidades requer uma compreensão:</a:t>
            </a:r>
          </a:p>
          <a:p>
            <a:pPr marL="735013" lvl="2" indent="-514350" defTabSz="914400">
              <a:lnSpc>
                <a:spcPct val="90000"/>
              </a:lnSpc>
              <a:buFont typeface="Arial" panose="020B0604020202020204" pitchFamily="34" charset="0"/>
              <a:buChar char="•"/>
            </a:pPr>
            <a:r>
              <a:rPr lang="pt-PT" kern="1200" dirty="0">
                <a:solidFill>
                  <a:srgbClr val="000000"/>
                </a:solidFill>
              </a:rPr>
              <a:t>d</a:t>
            </a:r>
            <a:r>
              <a:rPr lang="pt-PT" kern="1200" noProof="0" dirty="0">
                <a:solidFill>
                  <a:srgbClr val="000000"/>
                </a:solidFill>
              </a:rPr>
              <a:t>as prioridades das pessoas afetadas; </a:t>
            </a:r>
          </a:p>
          <a:p>
            <a:pPr marL="735013" lvl="2" indent="-514350" defTabSz="914400">
              <a:lnSpc>
                <a:spcPct val="90000"/>
              </a:lnSpc>
              <a:buFont typeface="Arial" panose="020B0604020202020204" pitchFamily="34" charset="0"/>
              <a:buChar char="•"/>
            </a:pPr>
            <a:r>
              <a:rPr lang="pt-PT" kern="1200" dirty="0">
                <a:solidFill>
                  <a:srgbClr val="000000"/>
                </a:solidFill>
              </a:rPr>
              <a:t>de como querem ter acesso à ajuda, através dos setores </a:t>
            </a:r>
            <a:r>
              <a:rPr lang="pt-PT" b="1" kern="1200" dirty="0">
                <a:solidFill>
                  <a:srgbClr val="000000"/>
                </a:solidFill>
              </a:rPr>
              <a:t>e</a:t>
            </a:r>
            <a:r>
              <a:rPr lang="pt-PT" kern="1200" dirty="0">
                <a:solidFill>
                  <a:srgbClr val="000000"/>
                </a:solidFill>
              </a:rPr>
              <a:t> ao longo do tempo; e</a:t>
            </a:r>
            <a:endParaRPr lang="pt-PT" kern="1200" noProof="0" dirty="0">
              <a:solidFill>
                <a:srgbClr val="000000"/>
              </a:solidFill>
            </a:endParaRPr>
          </a:p>
          <a:p>
            <a:pPr marL="735013" lvl="2" indent="-514350" defTabSz="914400">
              <a:lnSpc>
                <a:spcPct val="90000"/>
              </a:lnSpc>
              <a:buFont typeface="Arial" panose="020B0604020202020204" pitchFamily="34" charset="0"/>
              <a:buChar char="•"/>
            </a:pPr>
            <a:r>
              <a:rPr lang="pt-PT" kern="1200" dirty="0">
                <a:solidFill>
                  <a:srgbClr val="000000"/>
                </a:solidFill>
              </a:rPr>
              <a:t>d</a:t>
            </a:r>
            <a:r>
              <a:rPr lang="pt-PT" kern="1200" noProof="0" dirty="0">
                <a:solidFill>
                  <a:srgbClr val="000000"/>
                </a:solidFill>
              </a:rPr>
              <a:t>as vulnerabilidades económicas, tanto as preexistentes como as criadas pelas crises.</a:t>
            </a:r>
          </a:p>
        </p:txBody>
      </p:sp>
      <p:sp>
        <p:nvSpPr>
          <p:cNvPr id="4" name="Slide Number Placeholder 3">
            <a:extLst>
              <a:ext uri="{FF2B5EF4-FFF2-40B4-BE49-F238E27FC236}">
                <a16:creationId xmlns:a16="http://schemas.microsoft.com/office/drawing/2014/main" id="{E81F2FD1-54AC-4963-8F10-DD29AF35CE0A}"/>
              </a:ext>
            </a:extLst>
          </p:cNvPr>
          <p:cNvSpPr>
            <a:spLocks noGrp="1"/>
          </p:cNvSpPr>
          <p:nvPr>
            <p:ph type="sldNum" sz="quarter" idx="2"/>
          </p:nvPr>
        </p:nvSpPr>
        <p:spPr>
          <a:xfrm>
            <a:off x="3396741" y="8803219"/>
            <a:ext cx="394339" cy="410369"/>
          </a:xfrm>
        </p:spPr>
        <p:txBody>
          <a:bodyPr/>
          <a:lstStyle/>
          <a:p>
            <a:fld id="{86CB4B4D-7CA3-9044-876B-883B54F8677D}" type="slidenum">
              <a:rPr lang="pt-PT" smtClean="0"/>
              <a:pPr/>
              <a:t>12</a:t>
            </a:fld>
            <a:endParaRPr lang="pt-PT" dirty="0"/>
          </a:p>
        </p:txBody>
      </p:sp>
      <p:pic>
        <p:nvPicPr>
          <p:cNvPr id="11" name="Picture Placeholder 7">
            <a:extLst>
              <a:ext uri="{FF2B5EF4-FFF2-40B4-BE49-F238E27FC236}">
                <a16:creationId xmlns:a16="http://schemas.microsoft.com/office/drawing/2014/main" id="{53E8F3E9-DFC9-42E9-AEB0-EB739D6DF5A2}"/>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l="25353" t="-2787" r="31440" b="-1603"/>
          <a:stretch/>
        </p:blipFill>
        <p:spPr>
          <a:xfrm>
            <a:off x="11441722" y="-321276"/>
            <a:ext cx="6014434" cy="10280822"/>
          </a:xfrm>
        </p:spPr>
      </p:pic>
      <p:sp>
        <p:nvSpPr>
          <p:cNvPr id="12" name="Text Placeholder 4">
            <a:extLst>
              <a:ext uri="{FF2B5EF4-FFF2-40B4-BE49-F238E27FC236}">
                <a16:creationId xmlns:a16="http://schemas.microsoft.com/office/drawing/2014/main" id="{9EEB593A-A838-492D-AFE0-545C5D20D336}"/>
              </a:ext>
            </a:extLst>
          </p:cNvPr>
          <p:cNvSpPr>
            <a:spLocks noGrp="1"/>
          </p:cNvSpPr>
          <p:nvPr>
            <p:ph type="body" sz="quarter" idx="14"/>
          </p:nvPr>
        </p:nvSpPr>
        <p:spPr>
          <a:xfrm>
            <a:off x="11098007" y="9213588"/>
            <a:ext cx="3936222" cy="399336"/>
          </a:xfrm>
        </p:spPr>
        <p:txBody>
          <a:bodyPr>
            <a:normAutofit lnSpcReduction="10000"/>
          </a:bodyPr>
          <a:lstStyle/>
          <a:p>
            <a:r>
              <a:rPr lang="pt-PT" sz="2000" dirty="0" err="1">
                <a:solidFill>
                  <a:srgbClr val="00B297"/>
                </a:solidFill>
                <a:latin typeface="Open Sans Regular"/>
                <a:sym typeface="Open Sans Regular"/>
              </a:rPr>
              <a:t>ACNUR/G</a:t>
            </a:r>
            <a:r>
              <a:rPr lang="pt-PT" sz="2000" dirty="0">
                <a:solidFill>
                  <a:srgbClr val="00B297"/>
                </a:solidFill>
                <a:latin typeface="Open Sans Regular"/>
                <a:sym typeface="Open Sans Regular"/>
              </a:rPr>
              <a:t> </a:t>
            </a:r>
            <a:r>
              <a:rPr lang="pt-PT" sz="2000" dirty="0" err="1">
                <a:solidFill>
                  <a:srgbClr val="00B297"/>
                </a:solidFill>
                <a:latin typeface="Open Sans Regular"/>
                <a:sym typeface="Open Sans Regular"/>
              </a:rPr>
              <a:t>Amarasinghe</a:t>
            </a:r>
            <a:endParaRPr lang="pt-PT" sz="2000" dirty="0">
              <a:solidFill>
                <a:srgbClr val="00B297"/>
              </a:solidFill>
              <a:latin typeface="Open Sans Regular"/>
              <a:sym typeface="Open Sans Regular"/>
            </a:endParaRPr>
          </a:p>
        </p:txBody>
      </p:sp>
    </p:spTree>
    <p:extLst>
      <p:ext uri="{BB962C8B-B14F-4D97-AF65-F5344CB8AC3E}">
        <p14:creationId xmlns:p14="http://schemas.microsoft.com/office/powerpoint/2010/main" val="314400359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35FB963-ECDC-4FD6-940A-B0C36FF7295D}"/>
              </a:ext>
            </a:extLst>
          </p:cNvPr>
          <p:cNvSpPr>
            <a:spLocks noGrp="1"/>
          </p:cNvSpPr>
          <p:nvPr>
            <p:ph type="title"/>
          </p:nvPr>
        </p:nvSpPr>
        <p:spPr/>
        <p:txBody>
          <a:bodyPr>
            <a:normAutofit/>
          </a:bodyPr>
          <a:lstStyle/>
          <a:p>
            <a:r>
              <a:rPr lang="pt-PT" sz="6600">
                <a:solidFill>
                  <a:srgbClr val="000000"/>
                </a:solidFill>
              </a:rPr>
              <a:t>Programação e mercados</a:t>
            </a:r>
          </a:p>
        </p:txBody>
      </p:sp>
      <p:sp>
        <p:nvSpPr>
          <p:cNvPr id="6" name="Text Placeholder 5">
            <a:extLst>
              <a:ext uri="{FF2B5EF4-FFF2-40B4-BE49-F238E27FC236}">
                <a16:creationId xmlns:a16="http://schemas.microsoft.com/office/drawing/2014/main" id="{C1406888-9FEC-4C12-BC7A-560722239D95}"/>
              </a:ext>
            </a:extLst>
          </p:cNvPr>
          <p:cNvSpPr>
            <a:spLocks noGrp="1"/>
          </p:cNvSpPr>
          <p:nvPr>
            <p:ph type="body" sz="half" idx="1"/>
          </p:nvPr>
        </p:nvSpPr>
        <p:spPr>
          <a:xfrm>
            <a:off x="977014" y="2383467"/>
            <a:ext cx="14805178" cy="5940725"/>
          </a:xfrm>
        </p:spPr>
        <p:txBody>
          <a:bodyPr anchor="ctr">
            <a:noAutofit/>
          </a:bodyPr>
          <a:lstStyle/>
          <a:p>
            <a:r>
              <a:rPr lang="pt-PT" sz="4800" b="1" dirty="0">
                <a:solidFill>
                  <a:srgbClr val="000000"/>
                </a:solidFill>
              </a:rPr>
              <a:t>Sexo ou género, etnia e deficiência influenciam muitas vezes diretamente o acesso físico, financeiro e social aos mercados.</a:t>
            </a:r>
          </a:p>
          <a:p>
            <a:pPr marL="571500" indent="-571500">
              <a:buFont typeface="Arial" panose="020B0604020202020204" pitchFamily="34" charset="0"/>
              <a:buChar char="•"/>
            </a:pPr>
            <a:r>
              <a:rPr lang="pt-PT" sz="4800" dirty="0">
                <a:solidFill>
                  <a:srgbClr val="000000"/>
                </a:solidFill>
              </a:rPr>
              <a:t>De que forma é que homens, mulheres, jovens e pessoas idosas têm um acesso diferenciado aos mercados? </a:t>
            </a:r>
          </a:p>
          <a:p>
            <a:pPr marL="571500" indent="-571500">
              <a:buFont typeface="Arial" panose="020B0604020202020204" pitchFamily="34" charset="0"/>
              <a:buChar char="•"/>
            </a:pPr>
            <a:r>
              <a:rPr lang="pt-PT" sz="4800" dirty="0">
                <a:solidFill>
                  <a:srgbClr val="000000"/>
                </a:solidFill>
              </a:rPr>
              <a:t>Os comerciantes de uma determinada etnia podem aceder mais facilmente ao crédito do que outros?</a:t>
            </a:r>
          </a:p>
          <a:p>
            <a:pPr marL="571500" indent="-571500">
              <a:buFont typeface="Arial" panose="020B0604020202020204" pitchFamily="34" charset="0"/>
              <a:buChar char="•"/>
            </a:pPr>
            <a:endParaRPr lang="pt-PT" sz="4800" dirty="0">
              <a:solidFill>
                <a:srgbClr val="000000"/>
              </a:solidFill>
            </a:endParaRPr>
          </a:p>
        </p:txBody>
      </p:sp>
      <p:sp>
        <p:nvSpPr>
          <p:cNvPr id="4" name="Slide Number Placeholder 3">
            <a:extLst>
              <a:ext uri="{FF2B5EF4-FFF2-40B4-BE49-F238E27FC236}">
                <a16:creationId xmlns:a16="http://schemas.microsoft.com/office/drawing/2014/main" id="{2C44C3D0-D999-4755-9C95-E14A28E9035A}"/>
              </a:ext>
            </a:extLst>
          </p:cNvPr>
          <p:cNvSpPr>
            <a:spLocks noGrp="1"/>
          </p:cNvSpPr>
          <p:nvPr>
            <p:ph type="sldNum" sz="quarter" idx="2"/>
          </p:nvPr>
        </p:nvSpPr>
        <p:spPr>
          <a:xfrm>
            <a:off x="3390428" y="8809567"/>
            <a:ext cx="375103" cy="389915"/>
          </a:xfrm>
        </p:spPr>
        <p:txBody>
          <a:bodyPr/>
          <a:lstStyle/>
          <a:p>
            <a:fld id="{86CB4B4D-7CA3-9044-876B-883B54F8677D}" type="slidenum">
              <a:rPr lang="pt-PT" smtClean="0"/>
              <a:pPr/>
              <a:t>13</a:t>
            </a:fld>
            <a:endParaRPr lang="pt-PT"/>
          </a:p>
        </p:txBody>
      </p:sp>
    </p:spTree>
    <p:extLst>
      <p:ext uri="{BB962C8B-B14F-4D97-AF65-F5344CB8AC3E}">
        <p14:creationId xmlns:p14="http://schemas.microsoft.com/office/powerpoint/2010/main" val="208691620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0C0C7-1CB0-4A5B-997C-50EE1EE68866}"/>
              </a:ext>
            </a:extLst>
          </p:cNvPr>
          <p:cNvSpPr>
            <a:spLocks noGrp="1"/>
          </p:cNvSpPr>
          <p:nvPr>
            <p:ph type="title"/>
          </p:nvPr>
        </p:nvSpPr>
        <p:spPr/>
        <p:txBody>
          <a:bodyPr>
            <a:normAutofit/>
          </a:bodyPr>
          <a:lstStyle/>
          <a:p>
            <a:r>
              <a:rPr lang="pt-PT" noProof="0">
                <a:solidFill>
                  <a:srgbClr val="000000"/>
                </a:solidFill>
              </a:rPr>
              <a:t>Bens, serviços e mercados</a:t>
            </a:r>
            <a:endParaRPr lang="pt-PT" noProof="0" dirty="0">
              <a:solidFill>
                <a:srgbClr val="000000"/>
              </a:solidFill>
            </a:endParaRPr>
          </a:p>
        </p:txBody>
      </p:sp>
      <p:sp>
        <p:nvSpPr>
          <p:cNvPr id="3" name="Text Placeholder 2">
            <a:extLst>
              <a:ext uri="{FF2B5EF4-FFF2-40B4-BE49-F238E27FC236}">
                <a16:creationId xmlns:a16="http://schemas.microsoft.com/office/drawing/2014/main" id="{8AF57F34-B6EC-4030-B702-0C34C71A73FB}"/>
              </a:ext>
            </a:extLst>
          </p:cNvPr>
          <p:cNvSpPr>
            <a:spLocks noGrp="1"/>
          </p:cNvSpPr>
          <p:nvPr>
            <p:ph type="body" sz="half" idx="1"/>
          </p:nvPr>
        </p:nvSpPr>
        <p:spPr>
          <a:xfrm>
            <a:off x="997911" y="1200723"/>
            <a:ext cx="15344440" cy="4831360"/>
          </a:xfrm>
        </p:spPr>
        <p:txBody>
          <a:bodyPr>
            <a:noAutofit/>
          </a:bodyPr>
          <a:lstStyle/>
          <a:p>
            <a:pPr marL="457200" indent="-457200">
              <a:buFont typeface="Arial" panose="020B0604020202020204" pitchFamily="34" charset="0"/>
              <a:buChar char="•"/>
            </a:pPr>
            <a:r>
              <a:rPr lang="pt-PT" sz="3900" b="1" noProof="0" dirty="0">
                <a:solidFill>
                  <a:srgbClr val="000000"/>
                </a:solidFill>
              </a:rPr>
              <a:t>Na maioria dos contextos, será necessária uma combinação de intervenções baseadas no mercado. </a:t>
            </a:r>
          </a:p>
          <a:p>
            <a:pPr marL="457200" indent="-457200">
              <a:buFont typeface="Arial" panose="020B0604020202020204" pitchFamily="34" charset="0"/>
              <a:buChar char="•"/>
            </a:pPr>
            <a:r>
              <a:rPr lang="pt-PT" sz="3900" noProof="0" dirty="0">
                <a:solidFill>
                  <a:srgbClr val="000000"/>
                </a:solidFill>
              </a:rPr>
              <a:t>Em alguns casos, os programas baseados no mercado que apoiam </a:t>
            </a:r>
            <a:r>
              <a:rPr lang="pt-PT" sz="3900" b="1" noProof="0" dirty="0">
                <a:solidFill>
                  <a:srgbClr val="000000"/>
                </a:solidFill>
              </a:rPr>
              <a:t>indiretamente</a:t>
            </a:r>
            <a:r>
              <a:rPr lang="pt-PT" sz="3900" noProof="0" dirty="0">
                <a:solidFill>
                  <a:srgbClr val="000000"/>
                </a:solidFill>
              </a:rPr>
              <a:t> o acesso a serviços são adequados. </a:t>
            </a:r>
          </a:p>
          <a:p>
            <a:pPr marL="1260475" lvl="4" indent="-457200">
              <a:buFont typeface="Arial" panose="020B0604020202020204" pitchFamily="34" charset="0"/>
              <a:buChar char="•"/>
            </a:pPr>
            <a:r>
              <a:rPr lang="pt-PT" sz="3900" b="1" dirty="0">
                <a:solidFill>
                  <a:srgbClr val="000000"/>
                </a:solidFill>
              </a:rPr>
              <a:t>Por exemplo</a:t>
            </a:r>
            <a:r>
              <a:rPr lang="pt-PT" sz="3900" b="1" noProof="0" dirty="0">
                <a:solidFill>
                  <a:srgbClr val="000000"/>
                </a:solidFill>
              </a:rPr>
              <a:t>: </a:t>
            </a:r>
            <a:r>
              <a:rPr lang="pt-PT" sz="3900" dirty="0">
                <a:solidFill>
                  <a:srgbClr val="000000"/>
                </a:solidFill>
              </a:rPr>
              <a:t>a ajuda em dinheiro pode apoiar o transporte para estabelecimentos de saúde ou o acesso à educação</a:t>
            </a:r>
            <a:r>
              <a:rPr lang="pt-PT" sz="3900" noProof="0" dirty="0">
                <a:solidFill>
                  <a:srgbClr val="000000"/>
                </a:solidFill>
              </a:rPr>
              <a:t> (por exemplo, para comprar uniformes e materiais).</a:t>
            </a:r>
            <a:endParaRPr lang="pt-PT" sz="3900" dirty="0">
              <a:solidFill>
                <a:srgbClr val="000000"/>
              </a:solidFill>
            </a:endParaRPr>
          </a:p>
          <a:p>
            <a:pPr marL="457200" lvl="4" indent="-457200">
              <a:buFont typeface="Arial" panose="020B0604020202020204" pitchFamily="34" charset="0"/>
              <a:buChar char="•"/>
            </a:pPr>
            <a:r>
              <a:rPr lang="pt-PT" sz="3900" dirty="0">
                <a:solidFill>
                  <a:srgbClr val="000000"/>
                </a:solidFill>
              </a:rPr>
              <a:t>Os programas baseados no mercado terão provavelmente de ser apoiados por outras atividades, tais como a assistência técnica. </a:t>
            </a:r>
          </a:p>
          <a:p>
            <a:pPr marL="1260475" lvl="4" indent="-457200">
              <a:buFont typeface="Arial" panose="020B0604020202020204" pitchFamily="34" charset="0"/>
              <a:buChar char="•"/>
            </a:pPr>
            <a:endParaRPr lang="pt-PT" noProof="0" dirty="0">
              <a:solidFill>
                <a:srgbClr val="000000"/>
              </a:solidFill>
            </a:endParaRPr>
          </a:p>
        </p:txBody>
      </p:sp>
      <p:sp>
        <p:nvSpPr>
          <p:cNvPr id="4" name="Slide Number Placeholder 3">
            <a:extLst>
              <a:ext uri="{FF2B5EF4-FFF2-40B4-BE49-F238E27FC236}">
                <a16:creationId xmlns:a16="http://schemas.microsoft.com/office/drawing/2014/main" id="{13F2E5E5-B97D-431A-BE2B-D5AC93EB8796}"/>
              </a:ext>
            </a:extLst>
          </p:cNvPr>
          <p:cNvSpPr>
            <a:spLocks noGrp="1"/>
          </p:cNvSpPr>
          <p:nvPr>
            <p:ph type="sldNum" sz="quarter" idx="2"/>
          </p:nvPr>
        </p:nvSpPr>
        <p:spPr>
          <a:xfrm>
            <a:off x="3390428" y="8809567"/>
            <a:ext cx="375103" cy="389915"/>
          </a:xfrm>
        </p:spPr>
        <p:txBody>
          <a:bodyPr/>
          <a:lstStyle/>
          <a:p>
            <a:fld id="{86CB4B4D-7CA3-9044-876B-883B54F8677D}" type="slidenum">
              <a:rPr lang="pt-PT" smtClean="0"/>
              <a:t>14</a:t>
            </a:fld>
            <a:endParaRPr lang="pt-PT" dirty="0"/>
          </a:p>
        </p:txBody>
      </p:sp>
    </p:spTree>
    <p:extLst>
      <p:ext uri="{BB962C8B-B14F-4D97-AF65-F5344CB8AC3E}">
        <p14:creationId xmlns:p14="http://schemas.microsoft.com/office/powerpoint/2010/main" val="653538464"/>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7FEA9-1989-4530-8168-C70C9387EE04}"/>
              </a:ext>
            </a:extLst>
          </p:cNvPr>
          <p:cNvSpPr>
            <a:spLocks noGrp="1"/>
          </p:cNvSpPr>
          <p:nvPr>
            <p:ph type="title"/>
          </p:nvPr>
        </p:nvSpPr>
        <p:spPr>
          <a:xfrm>
            <a:off x="392704" y="70423"/>
            <a:ext cx="16722104" cy="1130300"/>
          </a:xfrm>
        </p:spPr>
        <p:txBody>
          <a:bodyPr>
            <a:normAutofit/>
          </a:bodyPr>
          <a:lstStyle/>
          <a:p>
            <a:r>
              <a:rPr lang="pt-PT" noProof="0" dirty="0">
                <a:solidFill>
                  <a:srgbClr val="000000"/>
                </a:solidFill>
              </a:rPr>
              <a:t>As muitas formas de ajuda em dinheiro</a:t>
            </a:r>
          </a:p>
        </p:txBody>
      </p:sp>
      <p:sp>
        <p:nvSpPr>
          <p:cNvPr id="3" name="Text Placeholder 2">
            <a:extLst>
              <a:ext uri="{FF2B5EF4-FFF2-40B4-BE49-F238E27FC236}">
                <a16:creationId xmlns:a16="http://schemas.microsoft.com/office/drawing/2014/main" id="{667E3A35-E62A-4681-826F-0C9CDE5E5B0A}"/>
              </a:ext>
            </a:extLst>
          </p:cNvPr>
          <p:cNvSpPr>
            <a:spLocks noGrp="1"/>
          </p:cNvSpPr>
          <p:nvPr>
            <p:ph type="body" sz="half" idx="1"/>
          </p:nvPr>
        </p:nvSpPr>
        <p:spPr>
          <a:xfrm>
            <a:off x="1231991" y="2194420"/>
            <a:ext cx="13953493" cy="4831360"/>
          </a:xfrm>
        </p:spPr>
        <p:txBody>
          <a:bodyPr>
            <a:noAutofit/>
          </a:bodyPr>
          <a:lstStyle/>
          <a:p>
            <a:r>
              <a:rPr lang="pt-PT" sz="5400" dirty="0">
                <a:solidFill>
                  <a:srgbClr val="000000"/>
                </a:solidFill>
              </a:rPr>
              <a:t>Há muitas necessidades que podem ser satisfeitas através de programas de ajuda em dinheiro.</a:t>
            </a:r>
            <a:endParaRPr lang="pt-PT" sz="5400" noProof="0" dirty="0">
              <a:solidFill>
                <a:srgbClr val="000000"/>
              </a:solidFill>
            </a:endParaRPr>
          </a:p>
          <a:p>
            <a:r>
              <a:rPr lang="pt-PT" sz="5400" b="1" noProof="0" dirty="0" err="1">
                <a:solidFill>
                  <a:srgbClr val="000000"/>
                </a:solidFill>
              </a:rPr>
              <a:t>Instruç</a:t>
            </a:r>
            <a:r>
              <a:rPr lang="pt-PT" sz="5400" b="1" dirty="0" err="1">
                <a:solidFill>
                  <a:srgbClr val="000000"/>
                </a:solidFill>
              </a:rPr>
              <a:t>ões</a:t>
            </a:r>
            <a:r>
              <a:rPr lang="pt-PT" sz="5400" b="1" noProof="0" dirty="0">
                <a:solidFill>
                  <a:srgbClr val="000000"/>
                </a:solidFill>
              </a:rPr>
              <a:t>: </a:t>
            </a:r>
            <a:r>
              <a:rPr lang="pt-PT" sz="5400" noProof="0" dirty="0">
                <a:solidFill>
                  <a:srgbClr val="000000"/>
                </a:solidFill>
              </a:rPr>
              <a:t>Nas </a:t>
            </a:r>
            <a:r>
              <a:rPr lang="pt-PT" sz="5400" dirty="0">
                <a:solidFill>
                  <a:srgbClr val="000000"/>
                </a:solidFill>
              </a:rPr>
              <a:t>vossas mesas, combinem os tipos de programas de ajuda em dinheiro, com os exemplos fornecidos.</a:t>
            </a:r>
            <a:endParaRPr lang="pt-PT" sz="5400" noProof="0" dirty="0">
              <a:solidFill>
                <a:srgbClr val="000000"/>
              </a:solidFill>
            </a:endParaRPr>
          </a:p>
        </p:txBody>
      </p:sp>
      <p:sp>
        <p:nvSpPr>
          <p:cNvPr id="4" name="Slide Number Placeholder 3">
            <a:extLst>
              <a:ext uri="{FF2B5EF4-FFF2-40B4-BE49-F238E27FC236}">
                <a16:creationId xmlns:a16="http://schemas.microsoft.com/office/drawing/2014/main" id="{C08E634E-AC70-4BB4-91F1-3AB7C6F8946C}"/>
              </a:ext>
            </a:extLst>
          </p:cNvPr>
          <p:cNvSpPr>
            <a:spLocks noGrp="1"/>
          </p:cNvSpPr>
          <p:nvPr>
            <p:ph type="sldNum" sz="quarter" idx="2"/>
          </p:nvPr>
        </p:nvSpPr>
        <p:spPr>
          <a:xfrm>
            <a:off x="3390428" y="8809567"/>
            <a:ext cx="375103" cy="389915"/>
          </a:xfrm>
        </p:spPr>
        <p:txBody>
          <a:bodyPr/>
          <a:lstStyle/>
          <a:p>
            <a:fld id="{86CB4B4D-7CA3-9044-876B-883B54F8677D}" type="slidenum">
              <a:rPr lang="pt-PT" smtClean="0"/>
              <a:t>15</a:t>
            </a:fld>
            <a:endParaRPr lang="pt-PT" dirty="0"/>
          </a:p>
        </p:txBody>
      </p:sp>
    </p:spTree>
    <p:extLst>
      <p:ext uri="{BB962C8B-B14F-4D97-AF65-F5344CB8AC3E}">
        <p14:creationId xmlns:p14="http://schemas.microsoft.com/office/powerpoint/2010/main" val="37650878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A0B4C-B0E8-4BD6-AA73-7A15537B2EF2}"/>
              </a:ext>
            </a:extLst>
          </p:cNvPr>
          <p:cNvSpPr>
            <a:spLocks noGrp="1"/>
          </p:cNvSpPr>
          <p:nvPr>
            <p:ph type="title"/>
          </p:nvPr>
        </p:nvSpPr>
        <p:spPr/>
        <p:txBody>
          <a:bodyPr/>
          <a:lstStyle/>
          <a:p>
            <a:r>
              <a:rPr lang="pt-PT" noProof="0">
                <a:solidFill>
                  <a:srgbClr val="000000"/>
                </a:solidFill>
              </a:rPr>
              <a:t>Atividade 2: Debate</a:t>
            </a:r>
            <a:endParaRPr lang="pt-PT" noProof="0" dirty="0">
              <a:solidFill>
                <a:srgbClr val="000000"/>
              </a:solidFill>
            </a:endParaRPr>
          </a:p>
        </p:txBody>
      </p:sp>
      <p:sp>
        <p:nvSpPr>
          <p:cNvPr id="3" name="Text Placeholder 2">
            <a:extLst>
              <a:ext uri="{FF2B5EF4-FFF2-40B4-BE49-F238E27FC236}">
                <a16:creationId xmlns:a16="http://schemas.microsoft.com/office/drawing/2014/main" id="{C95D322A-8A34-44EC-9E20-3B9DB5FFE2E3}"/>
              </a:ext>
            </a:extLst>
          </p:cNvPr>
          <p:cNvSpPr>
            <a:spLocks noGrp="1"/>
          </p:cNvSpPr>
          <p:nvPr>
            <p:ph type="body" sz="half" idx="1"/>
          </p:nvPr>
        </p:nvSpPr>
        <p:spPr>
          <a:xfrm>
            <a:off x="1231991" y="1519140"/>
            <a:ext cx="15357838" cy="4831360"/>
          </a:xfrm>
        </p:spPr>
        <p:txBody>
          <a:bodyPr>
            <a:noAutofit/>
          </a:bodyPr>
          <a:lstStyle/>
          <a:p>
            <a:pPr marL="757238" indent="-693738"/>
            <a:r>
              <a:rPr lang="pt-PT" b="1" noProof="0" dirty="0">
                <a:solidFill>
                  <a:srgbClr val="000000"/>
                </a:solidFill>
              </a:rPr>
              <a:t>1.	</a:t>
            </a:r>
            <a:r>
              <a:rPr lang="pt-PT" b="1" dirty="0">
                <a:solidFill>
                  <a:srgbClr val="000000"/>
                </a:solidFill>
              </a:rPr>
              <a:t>Está familiarizado com alguma das formas de ajuda em dinheiro a partir da sua própria experiência direta com o programa?</a:t>
            </a:r>
            <a:endParaRPr lang="pt-PT" b="1" noProof="0" dirty="0">
              <a:solidFill>
                <a:srgbClr val="000000"/>
              </a:solidFill>
            </a:endParaRPr>
          </a:p>
          <a:p>
            <a:pPr marL="1311275" indent="-571500">
              <a:buFont typeface="Arial" panose="020B0604020202020204" pitchFamily="34" charset="0"/>
              <a:buChar char="•"/>
            </a:pPr>
            <a:r>
              <a:rPr lang="pt-PT" noProof="0" dirty="0">
                <a:solidFill>
                  <a:srgbClr val="000000"/>
                </a:solidFill>
              </a:rPr>
              <a:t>O programa </a:t>
            </a:r>
            <a:r>
              <a:rPr lang="pt-PT" dirty="0">
                <a:solidFill>
                  <a:srgbClr val="000000"/>
                </a:solidFill>
              </a:rPr>
              <a:t>funcionou bem</a:t>
            </a:r>
            <a:r>
              <a:rPr lang="pt-PT" noProof="0" dirty="0">
                <a:solidFill>
                  <a:srgbClr val="000000"/>
                </a:solidFill>
              </a:rPr>
              <a:t>?  </a:t>
            </a:r>
          </a:p>
          <a:p>
            <a:pPr marL="1311275" indent="-571500">
              <a:buFont typeface="Arial" panose="020B0604020202020204" pitchFamily="34" charset="0"/>
              <a:buChar char="•"/>
            </a:pPr>
            <a:r>
              <a:rPr lang="pt-PT" dirty="0">
                <a:solidFill>
                  <a:srgbClr val="000000"/>
                </a:solidFill>
              </a:rPr>
              <a:t>Quais os principais desafios, se é que houve algum?</a:t>
            </a:r>
            <a:r>
              <a:rPr lang="pt-PT" noProof="0" dirty="0">
                <a:solidFill>
                  <a:srgbClr val="000000"/>
                </a:solidFill>
              </a:rPr>
              <a:t> </a:t>
            </a:r>
          </a:p>
          <a:p>
            <a:pPr marL="693738" indent="-630238"/>
            <a:r>
              <a:rPr lang="pt-PT" b="1" noProof="0" dirty="0">
                <a:solidFill>
                  <a:srgbClr val="000000"/>
                </a:solidFill>
              </a:rPr>
              <a:t>2.	</a:t>
            </a:r>
            <a:r>
              <a:rPr lang="pt-PT" b="1" dirty="0">
                <a:solidFill>
                  <a:srgbClr val="000000"/>
                </a:solidFill>
              </a:rPr>
              <a:t>Algum dos tipos de ajuda enumerados é completamente novo para si?</a:t>
            </a:r>
            <a:r>
              <a:rPr lang="pt-PT" b="1" noProof="0" dirty="0">
                <a:solidFill>
                  <a:srgbClr val="000000"/>
                </a:solidFill>
              </a:rPr>
              <a:t> </a:t>
            </a:r>
          </a:p>
          <a:p>
            <a:pPr marL="1311275" lvl="2" indent="-571500">
              <a:buFont typeface="Arial" panose="020B0604020202020204" pitchFamily="34" charset="0"/>
              <a:buChar char="•"/>
            </a:pPr>
            <a:r>
              <a:rPr lang="pt-PT" dirty="0">
                <a:solidFill>
                  <a:srgbClr val="000000"/>
                </a:solidFill>
              </a:rPr>
              <a:t>Em caso afirmativo, que perguntas devem ser feitas para decidir se pode executar um programa deste tipo?</a:t>
            </a:r>
            <a:endParaRPr lang="pt-PT" noProof="0" dirty="0">
              <a:solidFill>
                <a:srgbClr val="000000"/>
              </a:solidFill>
            </a:endParaRPr>
          </a:p>
        </p:txBody>
      </p:sp>
      <p:sp>
        <p:nvSpPr>
          <p:cNvPr id="4" name="Slide Number Placeholder 3">
            <a:extLst>
              <a:ext uri="{FF2B5EF4-FFF2-40B4-BE49-F238E27FC236}">
                <a16:creationId xmlns:a16="http://schemas.microsoft.com/office/drawing/2014/main" id="{8809ADE6-3930-47C0-8CEC-0C1B9F93E69E}"/>
              </a:ext>
            </a:extLst>
          </p:cNvPr>
          <p:cNvSpPr>
            <a:spLocks noGrp="1"/>
          </p:cNvSpPr>
          <p:nvPr>
            <p:ph type="sldNum" sz="quarter" idx="2"/>
          </p:nvPr>
        </p:nvSpPr>
        <p:spPr>
          <a:xfrm>
            <a:off x="3390428" y="8809567"/>
            <a:ext cx="375103" cy="389915"/>
          </a:xfrm>
        </p:spPr>
        <p:txBody>
          <a:bodyPr/>
          <a:lstStyle/>
          <a:p>
            <a:fld id="{86CB4B4D-7CA3-9044-876B-883B54F8677D}" type="slidenum">
              <a:rPr lang="pt-PT" smtClean="0"/>
              <a:t>16</a:t>
            </a:fld>
            <a:endParaRPr lang="pt-PT" dirty="0"/>
          </a:p>
        </p:txBody>
      </p:sp>
    </p:spTree>
    <p:extLst>
      <p:ext uri="{BB962C8B-B14F-4D97-AF65-F5344CB8AC3E}">
        <p14:creationId xmlns:p14="http://schemas.microsoft.com/office/powerpoint/2010/main" val="247957900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6D8899-C72C-421F-BDFA-CB8CE2F5FC3A}"/>
              </a:ext>
            </a:extLst>
          </p:cNvPr>
          <p:cNvSpPr>
            <a:spLocks noGrp="1"/>
          </p:cNvSpPr>
          <p:nvPr>
            <p:ph type="title"/>
          </p:nvPr>
        </p:nvSpPr>
        <p:spPr>
          <a:xfrm>
            <a:off x="2114100" y="1541244"/>
            <a:ext cx="7840391" cy="5038970"/>
          </a:xfrm>
        </p:spPr>
        <p:txBody>
          <a:bodyPr>
            <a:normAutofit/>
          </a:bodyPr>
          <a:lstStyle/>
          <a:p>
            <a:r>
              <a:rPr lang="pt-PT" dirty="0">
                <a:solidFill>
                  <a:srgbClr val="000000"/>
                </a:solidFill>
              </a:rPr>
              <a:t>Lista de verificação para a ajuda em dinheiro</a:t>
            </a:r>
          </a:p>
        </p:txBody>
      </p:sp>
      <p:sp>
        <p:nvSpPr>
          <p:cNvPr id="5" name="Text Placeholder 4">
            <a:extLst>
              <a:ext uri="{FF2B5EF4-FFF2-40B4-BE49-F238E27FC236}">
                <a16:creationId xmlns:a16="http://schemas.microsoft.com/office/drawing/2014/main" id="{776395A4-38D2-4720-96B6-50821CD2AABF}"/>
              </a:ext>
            </a:extLst>
          </p:cNvPr>
          <p:cNvSpPr>
            <a:spLocks noGrp="1"/>
          </p:cNvSpPr>
          <p:nvPr>
            <p:ph type="body" sz="quarter" idx="14"/>
          </p:nvPr>
        </p:nvSpPr>
        <p:spPr>
          <a:xfrm>
            <a:off x="10829139" y="9241612"/>
            <a:ext cx="4100344" cy="375889"/>
          </a:xfrm>
        </p:spPr>
        <p:txBody>
          <a:bodyPr>
            <a:normAutofit fontScale="55000" lnSpcReduction="20000"/>
          </a:bodyPr>
          <a:lstStyle/>
          <a:p>
            <a:r>
              <a:rPr lang="pt-PT" sz="3600" dirty="0" err="1">
                <a:solidFill>
                  <a:srgbClr val="00B297"/>
                </a:solidFill>
                <a:latin typeface="Open Sans Regular"/>
                <a:sym typeface="Open Sans Regular"/>
              </a:rPr>
              <a:t>ACNUR/Samuel</a:t>
            </a:r>
            <a:r>
              <a:rPr lang="pt-PT" sz="3600" dirty="0">
                <a:solidFill>
                  <a:srgbClr val="00B297"/>
                </a:solidFill>
                <a:latin typeface="Open Sans Regular"/>
                <a:sym typeface="Open Sans Regular"/>
              </a:rPr>
              <a:t> </a:t>
            </a:r>
            <a:r>
              <a:rPr lang="pt-PT" sz="3600" dirty="0" err="1">
                <a:solidFill>
                  <a:srgbClr val="00B297"/>
                </a:solidFill>
                <a:latin typeface="Open Sans Regular"/>
                <a:sym typeface="Open Sans Regular"/>
              </a:rPr>
              <a:t>Otieno</a:t>
            </a:r>
            <a:endParaRPr lang="pt-PT" sz="3600" dirty="0">
              <a:solidFill>
                <a:srgbClr val="00B297"/>
              </a:solidFill>
              <a:latin typeface="Open Sans Regular"/>
              <a:sym typeface="Open Sans Regular"/>
            </a:endParaRPr>
          </a:p>
          <a:p>
            <a:endParaRPr lang="pt-PT" dirty="0">
              <a:solidFill>
                <a:srgbClr val="00B297"/>
              </a:solidFill>
            </a:endParaRPr>
          </a:p>
        </p:txBody>
      </p:sp>
      <p:sp>
        <p:nvSpPr>
          <p:cNvPr id="6" name="Slide Number Placeholder 5">
            <a:extLst>
              <a:ext uri="{FF2B5EF4-FFF2-40B4-BE49-F238E27FC236}">
                <a16:creationId xmlns:a16="http://schemas.microsoft.com/office/drawing/2014/main" id="{753A01AD-2ED2-4F47-9D64-DB4F8C64EC73}"/>
              </a:ext>
            </a:extLst>
          </p:cNvPr>
          <p:cNvSpPr>
            <a:spLocks noGrp="1"/>
          </p:cNvSpPr>
          <p:nvPr>
            <p:ph type="sldNum" sz="quarter" idx="2"/>
          </p:nvPr>
        </p:nvSpPr>
        <p:spPr>
          <a:xfrm>
            <a:off x="3396741" y="8803219"/>
            <a:ext cx="394339" cy="410369"/>
          </a:xfrm>
        </p:spPr>
        <p:txBody>
          <a:bodyPr/>
          <a:lstStyle/>
          <a:p>
            <a:fld id="{86CB4B4D-7CA3-9044-876B-883B54F8677D}" type="slidenum">
              <a:rPr lang="pt-PT" smtClean="0"/>
              <a:pPr/>
              <a:t>17</a:t>
            </a:fld>
            <a:endParaRPr lang="pt-PT" dirty="0"/>
          </a:p>
        </p:txBody>
      </p:sp>
      <p:pic>
        <p:nvPicPr>
          <p:cNvPr id="8" name="Picture Placeholder 7">
            <a:extLst>
              <a:ext uri="{FF2B5EF4-FFF2-40B4-BE49-F238E27FC236}">
                <a16:creationId xmlns:a16="http://schemas.microsoft.com/office/drawing/2014/main" id="{3ECE79C2-542F-4D33-946F-B63386F4D968}"/>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a:stretch/>
        </p:blipFill>
        <p:spPr>
          <a:xfrm>
            <a:off x="10678332" y="-1"/>
            <a:ext cx="6795615" cy="9753601"/>
          </a:xfrm>
        </p:spPr>
      </p:pic>
      <p:sp>
        <p:nvSpPr>
          <p:cNvPr id="7" name="TextBox 6">
            <a:extLst>
              <a:ext uri="{FF2B5EF4-FFF2-40B4-BE49-F238E27FC236}">
                <a16:creationId xmlns:a16="http://schemas.microsoft.com/office/drawing/2014/main" id="{7DE9739F-3EE7-4F95-93E9-5ABAD5A96ECD}"/>
              </a:ext>
            </a:extLst>
          </p:cNvPr>
          <p:cNvSpPr txBox="1"/>
          <p:nvPr/>
        </p:nvSpPr>
        <p:spPr>
          <a:xfrm>
            <a:off x="4352743" y="7155250"/>
            <a:ext cx="2681824"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PT" sz="2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Ver a página 22</a:t>
            </a:r>
          </a:p>
        </p:txBody>
      </p:sp>
      <p:pic>
        <p:nvPicPr>
          <p:cNvPr id="9" name="Picture 8" descr="Image result for 2018 SPhere HAndbook">
            <a:extLst>
              <a:ext uri="{FF2B5EF4-FFF2-40B4-BE49-F238E27FC236}">
                <a16:creationId xmlns:a16="http://schemas.microsoft.com/office/drawing/2014/main" id="{A34CE3A0-C8EE-41E5-8098-615B7A9823D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70320" y="5223283"/>
            <a:ext cx="1246667" cy="1798854"/>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191285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852092-2E18-4979-B8FE-A1B46528604A}"/>
              </a:ext>
            </a:extLst>
          </p:cNvPr>
          <p:cNvSpPr>
            <a:spLocks noGrp="1"/>
          </p:cNvSpPr>
          <p:nvPr>
            <p:ph type="title"/>
          </p:nvPr>
        </p:nvSpPr>
        <p:spPr>
          <a:xfrm>
            <a:off x="380352" y="88524"/>
            <a:ext cx="9117545" cy="1988692"/>
          </a:xfrm>
        </p:spPr>
        <p:txBody>
          <a:bodyPr>
            <a:normAutofit/>
          </a:bodyPr>
          <a:lstStyle/>
          <a:p>
            <a:r>
              <a:rPr lang="pt-PT" noProof="0">
                <a:solidFill>
                  <a:srgbClr val="000000"/>
                </a:solidFill>
              </a:rPr>
              <a:t>Conceção do programa</a:t>
            </a:r>
            <a:endParaRPr lang="pt-PT" noProof="0" dirty="0">
              <a:solidFill>
                <a:srgbClr val="000000"/>
              </a:solidFill>
            </a:endParaRPr>
          </a:p>
        </p:txBody>
      </p:sp>
      <p:sp>
        <p:nvSpPr>
          <p:cNvPr id="4" name="Text Placeholder 3">
            <a:extLst>
              <a:ext uri="{FF2B5EF4-FFF2-40B4-BE49-F238E27FC236}">
                <a16:creationId xmlns:a16="http://schemas.microsoft.com/office/drawing/2014/main" id="{566A1FD6-95F0-454B-88DE-347CE5B49B86}"/>
              </a:ext>
            </a:extLst>
          </p:cNvPr>
          <p:cNvSpPr>
            <a:spLocks noGrp="1"/>
          </p:cNvSpPr>
          <p:nvPr>
            <p:ph type="body" sz="quarter" idx="1"/>
          </p:nvPr>
        </p:nvSpPr>
        <p:spPr>
          <a:xfrm>
            <a:off x="641108" y="1507530"/>
            <a:ext cx="9901212" cy="7195161"/>
          </a:xfrm>
        </p:spPr>
        <p:txBody>
          <a:bodyPr>
            <a:normAutofit/>
          </a:bodyPr>
          <a:lstStyle/>
          <a:p>
            <a:pPr marL="407988" indent="-350838" defTabSz="914400">
              <a:lnSpc>
                <a:spcPct val="90000"/>
              </a:lnSpc>
              <a:buFont typeface="Arial" panose="020B0604020202020204" pitchFamily="34" charset="0"/>
              <a:buChar char="•"/>
            </a:pPr>
            <a:r>
              <a:rPr lang="pt-PT" kern="1200" noProof="0" dirty="0">
                <a:solidFill>
                  <a:srgbClr val="000000"/>
                </a:solidFill>
              </a:rPr>
              <a:t>Baseie a sua conceção no contexto, nos objetivos, na extensão </a:t>
            </a:r>
            <a:r>
              <a:rPr lang="pt-PT" kern="1200" dirty="0">
                <a:solidFill>
                  <a:srgbClr val="000000"/>
                </a:solidFill>
              </a:rPr>
              <a:t>do programa, bem como no conhecimento financeiro e nas preferências dos beneficiários</a:t>
            </a:r>
            <a:r>
              <a:rPr lang="pt-PT" kern="1200" noProof="0" dirty="0">
                <a:solidFill>
                  <a:srgbClr val="000000"/>
                </a:solidFill>
              </a:rPr>
              <a:t>.</a:t>
            </a:r>
            <a:endParaRPr lang="pt-PT" sz="1000" kern="1200" noProof="0" dirty="0">
              <a:solidFill>
                <a:srgbClr val="000000"/>
              </a:solidFill>
            </a:endParaRPr>
          </a:p>
          <a:p>
            <a:pPr marL="407988" indent="-350838" defTabSz="914400">
              <a:lnSpc>
                <a:spcPct val="90000"/>
              </a:lnSpc>
              <a:spcBef>
                <a:spcPts val="3600"/>
              </a:spcBef>
              <a:buFont typeface="Arial" panose="020B0604020202020204" pitchFamily="34" charset="0"/>
              <a:buChar char="•"/>
            </a:pPr>
            <a:r>
              <a:rPr lang="pt-PT" kern="1200" noProof="0" dirty="0">
                <a:solidFill>
                  <a:srgbClr val="000000"/>
                </a:solidFill>
              </a:rPr>
              <a:t>Identifique métodos seguros, acessíveis e eficazes de prestar ajuda.</a:t>
            </a:r>
          </a:p>
          <a:p>
            <a:pPr marL="407988" indent="-350838" defTabSz="914400">
              <a:lnSpc>
                <a:spcPct val="90000"/>
              </a:lnSpc>
              <a:spcBef>
                <a:spcPts val="3600"/>
              </a:spcBef>
              <a:buFont typeface="Arial" panose="020B0604020202020204" pitchFamily="34" charset="0"/>
              <a:buChar char="•"/>
            </a:pPr>
            <a:r>
              <a:rPr lang="pt-PT" dirty="0">
                <a:solidFill>
                  <a:srgbClr val="000000"/>
                </a:solidFill>
              </a:rPr>
              <a:t>Estude com cuidado que membro da família deve receber ajuda em dinheiro, fazendo uma avaliação clara dos riscos e sopesando todas as preocupações relativas à proteção</a:t>
            </a:r>
          </a:p>
        </p:txBody>
      </p:sp>
      <p:sp>
        <p:nvSpPr>
          <p:cNvPr id="5" name="Text Placeholder 4">
            <a:extLst>
              <a:ext uri="{FF2B5EF4-FFF2-40B4-BE49-F238E27FC236}">
                <a16:creationId xmlns:a16="http://schemas.microsoft.com/office/drawing/2014/main" id="{EFF9C4C7-0D14-4B47-9B27-CE2AC2D36596}"/>
              </a:ext>
            </a:extLst>
          </p:cNvPr>
          <p:cNvSpPr>
            <a:spLocks noGrp="1"/>
          </p:cNvSpPr>
          <p:nvPr>
            <p:ph type="body" sz="quarter" idx="14"/>
          </p:nvPr>
        </p:nvSpPr>
        <p:spPr>
          <a:xfrm>
            <a:off x="13563020" y="8410768"/>
            <a:ext cx="3650569" cy="744764"/>
          </a:xfrm>
        </p:spPr>
        <p:txBody>
          <a:bodyPr>
            <a:noAutofit/>
          </a:bodyPr>
          <a:lstStyle/>
          <a:p>
            <a:pPr algn="r"/>
            <a:r>
              <a:rPr lang="pt-PT" sz="2000">
                <a:solidFill>
                  <a:srgbClr val="00B297"/>
                </a:solidFill>
                <a:latin typeface="Open Sans Regular"/>
              </a:rPr>
              <a:t>WFP Europe Twitter</a:t>
            </a:r>
            <a:endParaRPr lang="pt-PT" sz="2000" dirty="0">
              <a:solidFill>
                <a:srgbClr val="00B297"/>
              </a:solidFill>
              <a:latin typeface="Open Sans Regular"/>
            </a:endParaRPr>
          </a:p>
        </p:txBody>
      </p:sp>
      <p:sp>
        <p:nvSpPr>
          <p:cNvPr id="6" name="Slide Number Placeholder 5">
            <a:extLst>
              <a:ext uri="{FF2B5EF4-FFF2-40B4-BE49-F238E27FC236}">
                <a16:creationId xmlns:a16="http://schemas.microsoft.com/office/drawing/2014/main" id="{243209DC-D6A3-45AD-8055-4BF5F76A489D}"/>
              </a:ext>
            </a:extLst>
          </p:cNvPr>
          <p:cNvSpPr>
            <a:spLocks noGrp="1"/>
          </p:cNvSpPr>
          <p:nvPr>
            <p:ph type="sldNum" sz="quarter" idx="2"/>
          </p:nvPr>
        </p:nvSpPr>
        <p:spPr>
          <a:xfrm>
            <a:off x="3396741" y="8803219"/>
            <a:ext cx="394339" cy="410369"/>
          </a:xfrm>
        </p:spPr>
        <p:txBody>
          <a:bodyPr/>
          <a:lstStyle/>
          <a:p>
            <a:fld id="{86CB4B4D-7CA3-9044-876B-883B54F8677D}" type="slidenum">
              <a:rPr lang="pt-PT" smtClean="0"/>
              <a:pPr/>
              <a:t>18</a:t>
            </a:fld>
            <a:endParaRPr lang="pt-PT" dirty="0"/>
          </a:p>
        </p:txBody>
      </p:sp>
      <p:pic>
        <p:nvPicPr>
          <p:cNvPr id="16" name="Picture 15" descr="A group of people posing for the camera&#10;&#10;Description automatically generated">
            <a:extLst>
              <a:ext uri="{FF2B5EF4-FFF2-40B4-BE49-F238E27FC236}">
                <a16:creationId xmlns:a16="http://schemas.microsoft.com/office/drawing/2014/main" id="{D71772FB-715B-41B0-A305-45C4221F61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63037" y="634999"/>
            <a:ext cx="6563667" cy="7672301"/>
          </a:xfrm>
          <a:prstGeom prst="rect">
            <a:avLst/>
          </a:prstGeom>
        </p:spPr>
      </p:pic>
    </p:spTree>
    <p:extLst>
      <p:ext uri="{BB962C8B-B14F-4D97-AF65-F5344CB8AC3E}">
        <p14:creationId xmlns:p14="http://schemas.microsoft.com/office/powerpoint/2010/main" val="106921667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89412-A705-4503-982E-754B8284A2B2}"/>
              </a:ext>
            </a:extLst>
          </p:cNvPr>
          <p:cNvSpPr>
            <a:spLocks noGrp="1"/>
          </p:cNvSpPr>
          <p:nvPr>
            <p:ph type="title"/>
          </p:nvPr>
        </p:nvSpPr>
        <p:spPr/>
        <p:txBody>
          <a:bodyPr/>
          <a:lstStyle/>
          <a:p>
            <a:r>
              <a:rPr lang="pt-PT" noProof="0">
                <a:solidFill>
                  <a:srgbClr val="000000"/>
                </a:solidFill>
              </a:rPr>
              <a:t>Execução</a:t>
            </a:r>
            <a:endParaRPr lang="pt-PT" noProof="0" dirty="0">
              <a:solidFill>
                <a:srgbClr val="000000"/>
              </a:solidFill>
            </a:endParaRPr>
          </a:p>
        </p:txBody>
      </p:sp>
      <p:sp>
        <p:nvSpPr>
          <p:cNvPr id="3" name="Text Placeholder 2">
            <a:extLst>
              <a:ext uri="{FF2B5EF4-FFF2-40B4-BE49-F238E27FC236}">
                <a16:creationId xmlns:a16="http://schemas.microsoft.com/office/drawing/2014/main" id="{C1E8EC38-9223-4854-9655-AD091105B818}"/>
              </a:ext>
            </a:extLst>
          </p:cNvPr>
          <p:cNvSpPr>
            <a:spLocks noGrp="1"/>
          </p:cNvSpPr>
          <p:nvPr>
            <p:ph type="body" sz="half" idx="1"/>
          </p:nvPr>
        </p:nvSpPr>
        <p:spPr>
          <a:xfrm>
            <a:off x="1231991" y="1232253"/>
            <a:ext cx="15180317" cy="7052324"/>
          </a:xfrm>
        </p:spPr>
        <p:txBody>
          <a:bodyPr anchor="ctr">
            <a:normAutofit fontScale="92500"/>
          </a:bodyPr>
          <a:lstStyle/>
          <a:p>
            <a:pPr marL="571500" indent="-571500">
              <a:buFont typeface="Arial" panose="020B0604020202020204" pitchFamily="34" charset="0"/>
              <a:buChar char="•"/>
            </a:pPr>
            <a:r>
              <a:rPr lang="pt-PT" noProof="0" dirty="0">
                <a:solidFill>
                  <a:srgbClr val="000000"/>
                </a:solidFill>
              </a:rPr>
              <a:t>Estabeleça sistemas de identificação e de registo de beneficiários com proteção de dados pessoais que sejam adequados aos mecanismos de prestação de ajuda </a:t>
            </a:r>
            <a:r>
              <a:rPr lang="pt-PT" b="1" noProof="0" dirty="0">
                <a:solidFill>
                  <a:srgbClr val="000000"/>
                </a:solidFill>
              </a:rPr>
              <a:t>e</a:t>
            </a:r>
            <a:r>
              <a:rPr lang="pt-PT" noProof="0" dirty="0">
                <a:solidFill>
                  <a:srgbClr val="000000"/>
                </a:solidFill>
              </a:rPr>
              <a:t> incluam os dados solicitados pelo prestador de serviços financeiros. </a:t>
            </a:r>
          </a:p>
          <a:p>
            <a:pPr marL="571500" indent="-571500">
              <a:buFont typeface="Arial" panose="020B0604020202020204" pitchFamily="34" charset="0"/>
              <a:buChar char="•"/>
            </a:pPr>
            <a:r>
              <a:rPr lang="pt-PT" noProof="0" dirty="0">
                <a:solidFill>
                  <a:srgbClr val="000000"/>
                </a:solidFill>
              </a:rPr>
              <a:t>Assegure-se de que os beneficiários têm informações sobre os objetivos do programa e sobre a </a:t>
            </a:r>
            <a:r>
              <a:rPr lang="pt-PT" b="1" noProof="0" dirty="0">
                <a:solidFill>
                  <a:srgbClr val="000000"/>
                </a:solidFill>
              </a:rPr>
              <a:t>duração da ajuda em dinheiro,</a:t>
            </a:r>
            <a:r>
              <a:rPr lang="pt-PT" noProof="0" dirty="0">
                <a:solidFill>
                  <a:srgbClr val="000000"/>
                </a:solidFill>
              </a:rPr>
              <a:t> para que possam decidir sobre as suas despesas, com base nessas informações.</a:t>
            </a:r>
          </a:p>
          <a:p>
            <a:pPr marL="571500" indent="-571500">
              <a:buFont typeface="Arial" panose="020B0604020202020204" pitchFamily="34" charset="0"/>
              <a:buChar char="•"/>
            </a:pPr>
            <a:r>
              <a:rPr lang="pt-PT" dirty="0">
                <a:solidFill>
                  <a:srgbClr val="000000"/>
                </a:solidFill>
              </a:rPr>
              <a:t>Certifique-se de que todos os grupos afetados podem ter acesso ao método de entrega escolhido durante toda a vida útil do projeto.</a:t>
            </a:r>
          </a:p>
        </p:txBody>
      </p:sp>
      <p:sp>
        <p:nvSpPr>
          <p:cNvPr id="4" name="Slide Number Placeholder 3">
            <a:extLst>
              <a:ext uri="{FF2B5EF4-FFF2-40B4-BE49-F238E27FC236}">
                <a16:creationId xmlns:a16="http://schemas.microsoft.com/office/drawing/2014/main" id="{CE9156BF-50A0-45B2-910D-408C3332A6E9}"/>
              </a:ext>
            </a:extLst>
          </p:cNvPr>
          <p:cNvSpPr>
            <a:spLocks noGrp="1"/>
          </p:cNvSpPr>
          <p:nvPr>
            <p:ph type="sldNum" sz="quarter" idx="2"/>
          </p:nvPr>
        </p:nvSpPr>
        <p:spPr>
          <a:xfrm>
            <a:off x="3390428" y="8809567"/>
            <a:ext cx="375103" cy="389915"/>
          </a:xfrm>
        </p:spPr>
        <p:txBody>
          <a:bodyPr/>
          <a:lstStyle/>
          <a:p>
            <a:fld id="{86CB4B4D-7CA3-9044-876B-883B54F8677D}" type="slidenum">
              <a:rPr lang="pt-PT" smtClean="0"/>
              <a:t>19</a:t>
            </a:fld>
            <a:endParaRPr lang="pt-PT" dirty="0"/>
          </a:p>
        </p:txBody>
      </p:sp>
    </p:spTree>
    <p:extLst>
      <p:ext uri="{BB962C8B-B14F-4D97-AF65-F5344CB8AC3E}">
        <p14:creationId xmlns:p14="http://schemas.microsoft.com/office/powerpoint/2010/main" val="110202063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7C47E-575F-4033-859B-E35C892D0779}"/>
              </a:ext>
            </a:extLst>
          </p:cNvPr>
          <p:cNvSpPr>
            <a:spLocks noGrp="1"/>
          </p:cNvSpPr>
          <p:nvPr>
            <p:ph type="title"/>
          </p:nvPr>
        </p:nvSpPr>
        <p:spPr>
          <a:xfrm>
            <a:off x="6931742" y="922262"/>
            <a:ext cx="9795954" cy="1130300"/>
          </a:xfrm>
        </p:spPr>
        <p:txBody>
          <a:bodyPr>
            <a:noAutofit/>
          </a:bodyPr>
          <a:lstStyle/>
          <a:p>
            <a:r>
              <a:rPr lang="pt-PT" sz="4000">
                <a:solidFill>
                  <a:srgbClr val="000000"/>
                </a:solidFill>
              </a:rPr>
              <a:t>No final desta sessão, serão capazes de</a:t>
            </a:r>
            <a:r>
              <a:rPr lang="pt-PT" sz="4000" noProof="0">
                <a:solidFill>
                  <a:srgbClr val="000000"/>
                </a:solidFill>
              </a:rPr>
              <a:t>:</a:t>
            </a:r>
            <a:br>
              <a:rPr lang="pt-PT" sz="4000" noProof="0">
                <a:solidFill>
                  <a:srgbClr val="000000"/>
                </a:solidFill>
              </a:rPr>
            </a:br>
            <a:endParaRPr lang="pt-PT" sz="4000" noProof="0" dirty="0">
              <a:solidFill>
                <a:srgbClr val="000000"/>
              </a:solidFill>
            </a:endParaRPr>
          </a:p>
        </p:txBody>
      </p:sp>
      <p:sp>
        <p:nvSpPr>
          <p:cNvPr id="3" name="Text Placeholder 2">
            <a:extLst>
              <a:ext uri="{FF2B5EF4-FFF2-40B4-BE49-F238E27FC236}">
                <a16:creationId xmlns:a16="http://schemas.microsoft.com/office/drawing/2014/main" id="{A517A221-F538-406B-989E-4B8D872F36ED}"/>
              </a:ext>
            </a:extLst>
          </p:cNvPr>
          <p:cNvSpPr>
            <a:spLocks noGrp="1"/>
          </p:cNvSpPr>
          <p:nvPr>
            <p:ph type="body" sz="half" idx="1"/>
          </p:nvPr>
        </p:nvSpPr>
        <p:spPr>
          <a:xfrm>
            <a:off x="6361004" y="2574708"/>
            <a:ext cx="9518732" cy="4831360"/>
          </a:xfrm>
        </p:spPr>
        <p:txBody>
          <a:bodyPr>
            <a:noAutofit/>
          </a:bodyPr>
          <a:lstStyle/>
          <a:p>
            <a:pPr lvl="0"/>
            <a:r>
              <a:rPr lang="pt-PT" sz="3800" dirty="0">
                <a:solidFill>
                  <a:srgbClr val="000000"/>
                </a:solidFill>
              </a:rPr>
              <a:t>Explicar sucintamente a filosofia da tomada de decisões no sentido da ajuda em dinheiro vs. ajuda em espécie</a:t>
            </a:r>
          </a:p>
          <a:p>
            <a:pPr lvl="0"/>
            <a:r>
              <a:rPr lang="pt-PT" sz="3800" dirty="0">
                <a:solidFill>
                  <a:srgbClr val="000000"/>
                </a:solidFill>
              </a:rPr>
              <a:t>Navegar no processo de avaliação necessário para conceber com sucesso um programa de ajuda em dinheiro</a:t>
            </a:r>
          </a:p>
          <a:p>
            <a:r>
              <a:rPr lang="pt-PT" sz="3800" dirty="0">
                <a:solidFill>
                  <a:srgbClr val="000000"/>
                </a:solidFill>
              </a:rPr>
              <a:t>Defender a utilização de programas de ajuda em dinheiro sempre que viável e adequado</a:t>
            </a:r>
            <a:endParaRPr lang="pt-PT" sz="3800" noProof="0" dirty="0">
              <a:solidFill>
                <a:srgbClr val="000000"/>
              </a:solidFill>
            </a:endParaRPr>
          </a:p>
        </p:txBody>
      </p:sp>
      <p:sp>
        <p:nvSpPr>
          <p:cNvPr id="4" name="Slide Number Placeholder 3">
            <a:extLst>
              <a:ext uri="{FF2B5EF4-FFF2-40B4-BE49-F238E27FC236}">
                <a16:creationId xmlns:a16="http://schemas.microsoft.com/office/drawing/2014/main" id="{D29A9069-D94D-4981-B76C-97AEB172DDD6}"/>
              </a:ext>
            </a:extLst>
          </p:cNvPr>
          <p:cNvSpPr>
            <a:spLocks noGrp="1"/>
          </p:cNvSpPr>
          <p:nvPr>
            <p:ph type="sldNum" sz="quarter" idx="2"/>
          </p:nvPr>
        </p:nvSpPr>
        <p:spPr>
          <a:xfrm>
            <a:off x="3359302" y="8806579"/>
            <a:ext cx="238848" cy="389915"/>
          </a:xfrm>
        </p:spPr>
        <p:txBody>
          <a:bodyPr/>
          <a:lstStyle/>
          <a:p>
            <a:fld id="{86CB4B4D-7CA3-9044-876B-883B54F8677D}" type="slidenum">
              <a:rPr lang="pt-PT" smtClean="0"/>
              <a:pPr/>
              <a:t>2</a:t>
            </a:fld>
            <a:endParaRPr lang="pt-PT" dirty="0"/>
          </a:p>
        </p:txBody>
      </p:sp>
    </p:spTree>
    <p:extLst>
      <p:ext uri="{BB962C8B-B14F-4D97-AF65-F5344CB8AC3E}">
        <p14:creationId xmlns:p14="http://schemas.microsoft.com/office/powerpoint/2010/main" val="154256512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78AFB-CF98-4BA7-BBAB-361E85179F3C}"/>
              </a:ext>
            </a:extLst>
          </p:cNvPr>
          <p:cNvSpPr>
            <a:spLocks noGrp="1"/>
          </p:cNvSpPr>
          <p:nvPr>
            <p:ph type="title"/>
          </p:nvPr>
        </p:nvSpPr>
        <p:spPr>
          <a:xfrm>
            <a:off x="396511" y="26900"/>
            <a:ext cx="15811677" cy="2159000"/>
          </a:xfrm>
        </p:spPr>
        <p:txBody>
          <a:bodyPr>
            <a:normAutofit/>
          </a:bodyPr>
          <a:lstStyle/>
          <a:p>
            <a:r>
              <a:rPr lang="pt-PT" sz="6000" dirty="0"/>
              <a:t>Visualização e debate de um pequeno vídeo</a:t>
            </a:r>
            <a:endParaRPr lang="pt-PT" sz="6000" noProof="0" dirty="0">
              <a:solidFill>
                <a:srgbClr val="000000"/>
              </a:solidFill>
            </a:endParaRPr>
          </a:p>
        </p:txBody>
      </p:sp>
      <p:sp>
        <p:nvSpPr>
          <p:cNvPr id="3" name="Text Placeholder 2">
            <a:extLst>
              <a:ext uri="{FF2B5EF4-FFF2-40B4-BE49-F238E27FC236}">
                <a16:creationId xmlns:a16="http://schemas.microsoft.com/office/drawing/2014/main" id="{A596543E-69BB-4E75-B7BF-63E9740FEC9D}"/>
              </a:ext>
            </a:extLst>
          </p:cNvPr>
          <p:cNvSpPr>
            <a:spLocks noGrp="1"/>
          </p:cNvSpPr>
          <p:nvPr>
            <p:ph type="body" idx="1"/>
          </p:nvPr>
        </p:nvSpPr>
        <p:spPr>
          <a:xfrm>
            <a:off x="1270039" y="1558471"/>
            <a:ext cx="14800186" cy="6765722"/>
          </a:xfrm>
        </p:spPr>
        <p:txBody>
          <a:bodyPr>
            <a:normAutofit lnSpcReduction="10000"/>
          </a:bodyPr>
          <a:lstStyle/>
          <a:p>
            <a:pPr marL="0" indent="0">
              <a:buNone/>
            </a:pPr>
            <a:r>
              <a:rPr lang="pt-PT" b="1" dirty="0">
                <a:solidFill>
                  <a:srgbClr val="000000"/>
                </a:solidFill>
              </a:rPr>
              <a:t>Enquanto assiste ao vídeo, tome nota do seguinte</a:t>
            </a:r>
            <a:r>
              <a:rPr lang="pt-PT" b="1" noProof="0" dirty="0">
                <a:solidFill>
                  <a:srgbClr val="000000"/>
                </a:solidFill>
              </a:rPr>
              <a:t>:</a:t>
            </a:r>
          </a:p>
          <a:p>
            <a:r>
              <a:rPr lang="pt-PT" dirty="0">
                <a:solidFill>
                  <a:srgbClr val="000000"/>
                </a:solidFill>
              </a:rPr>
              <a:t>Quantas formas de ajuda em dinheiro foram mencionadas no vídeo? </a:t>
            </a:r>
          </a:p>
          <a:p>
            <a:r>
              <a:rPr lang="pt-PT" dirty="0">
                <a:solidFill>
                  <a:srgbClr val="000000"/>
                </a:solidFill>
              </a:rPr>
              <a:t>O programa implementou com sucesso os pontos das listas de verificação da ajuda em dinheiro? (páginas 22-23 do Manual Esfera) </a:t>
            </a:r>
          </a:p>
          <a:p>
            <a:r>
              <a:rPr lang="pt-PT" dirty="0">
                <a:solidFill>
                  <a:srgbClr val="000000"/>
                </a:solidFill>
              </a:rPr>
              <a:t>Em relação à Carta Humanitária, este programa abordou devidamente os três direitos fundamentais enumerados no n.º 4 (página 29)? Em caso afirmativo, que direitos, e de que forma?</a:t>
            </a:r>
          </a:p>
        </p:txBody>
      </p:sp>
      <p:sp>
        <p:nvSpPr>
          <p:cNvPr id="4" name="Slide Number Placeholder 3">
            <a:extLst>
              <a:ext uri="{FF2B5EF4-FFF2-40B4-BE49-F238E27FC236}">
                <a16:creationId xmlns:a16="http://schemas.microsoft.com/office/drawing/2014/main" id="{C630BF07-148B-47AE-9E3D-873A941B861A}"/>
              </a:ext>
            </a:extLst>
          </p:cNvPr>
          <p:cNvSpPr>
            <a:spLocks noGrp="1"/>
          </p:cNvSpPr>
          <p:nvPr>
            <p:ph type="sldNum" sz="quarter" idx="2"/>
          </p:nvPr>
        </p:nvSpPr>
        <p:spPr>
          <a:xfrm>
            <a:off x="3386653" y="8785759"/>
            <a:ext cx="375103" cy="389915"/>
          </a:xfrm>
        </p:spPr>
        <p:txBody>
          <a:bodyPr/>
          <a:lstStyle/>
          <a:p>
            <a:fld id="{86CB4B4D-7CA3-9044-876B-883B54F8677D}" type="slidenum">
              <a:rPr lang="pt-PT" smtClean="0"/>
              <a:t>20</a:t>
            </a:fld>
            <a:endParaRPr lang="pt-PT" dirty="0"/>
          </a:p>
        </p:txBody>
      </p:sp>
    </p:spTree>
    <p:extLst>
      <p:ext uri="{BB962C8B-B14F-4D97-AF65-F5344CB8AC3E}">
        <p14:creationId xmlns:p14="http://schemas.microsoft.com/office/powerpoint/2010/main" val="4033419031"/>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9A8D1-6531-4DB4-85A3-D66B5CB00A68}"/>
              </a:ext>
            </a:extLst>
          </p:cNvPr>
          <p:cNvSpPr>
            <a:spLocks noGrp="1"/>
          </p:cNvSpPr>
          <p:nvPr>
            <p:ph type="title"/>
          </p:nvPr>
        </p:nvSpPr>
        <p:spPr>
          <a:xfrm>
            <a:off x="392704" y="38892"/>
            <a:ext cx="16637996" cy="1130300"/>
          </a:xfrm>
        </p:spPr>
        <p:txBody>
          <a:bodyPr>
            <a:noAutofit/>
          </a:bodyPr>
          <a:lstStyle/>
          <a:p>
            <a:r>
              <a:rPr lang="en-GB" sz="5500" noProof="0" dirty="0" err="1">
                <a:solidFill>
                  <a:srgbClr val="000000"/>
                </a:solidFill>
              </a:rPr>
              <a:t>Exemplo</a:t>
            </a:r>
            <a:r>
              <a:rPr lang="en-GB" sz="5500" noProof="0" dirty="0">
                <a:solidFill>
                  <a:srgbClr val="000000"/>
                </a:solidFill>
              </a:rPr>
              <a:t>: </a:t>
            </a:r>
            <a:r>
              <a:rPr lang="en-GB" sz="5500" noProof="0" dirty="0" err="1">
                <a:solidFill>
                  <a:srgbClr val="000000"/>
                </a:solidFill>
              </a:rPr>
              <a:t>Ajuda</a:t>
            </a:r>
            <a:r>
              <a:rPr lang="en-GB" sz="5500" noProof="0" dirty="0">
                <a:solidFill>
                  <a:srgbClr val="000000"/>
                </a:solidFill>
              </a:rPr>
              <a:t> </a:t>
            </a:r>
            <a:r>
              <a:rPr lang="en-GB" sz="5500" noProof="0" dirty="0" err="1">
                <a:solidFill>
                  <a:srgbClr val="000000"/>
                </a:solidFill>
              </a:rPr>
              <a:t>em</a:t>
            </a:r>
            <a:r>
              <a:rPr lang="en-GB" sz="5500" noProof="0" dirty="0">
                <a:solidFill>
                  <a:srgbClr val="000000"/>
                </a:solidFill>
              </a:rPr>
              <a:t> </a:t>
            </a:r>
            <a:r>
              <a:rPr lang="en-GB" sz="5500" noProof="0" dirty="0" err="1">
                <a:solidFill>
                  <a:srgbClr val="000000"/>
                </a:solidFill>
              </a:rPr>
              <a:t>dinheiro</a:t>
            </a:r>
            <a:r>
              <a:rPr lang="en-GB" sz="5500" noProof="0" dirty="0">
                <a:solidFill>
                  <a:srgbClr val="000000"/>
                </a:solidFill>
              </a:rPr>
              <a:t> no Nepal – 2015</a:t>
            </a:r>
          </a:p>
        </p:txBody>
      </p:sp>
      <p:pic>
        <p:nvPicPr>
          <p:cNvPr id="3" name="Online Media 2" title="World Vision's Cash Based Programming in response to Nepal Earthquake">
            <a:hlinkClick r:id="" action="ppaction://media"/>
            <a:extLst>
              <a:ext uri="{FF2B5EF4-FFF2-40B4-BE49-F238E27FC236}">
                <a16:creationId xmlns:a16="http://schemas.microsoft.com/office/drawing/2014/main" id="{2922657D-F884-473B-B90B-7CB54BEE68D6}"/>
              </a:ext>
            </a:extLst>
          </p:cNvPr>
          <p:cNvPicPr>
            <a:picLocks noRot="1" noChangeAspect="1"/>
          </p:cNvPicPr>
          <p:nvPr>
            <a:videoFile r:link="rId1"/>
          </p:nvPr>
        </p:nvPicPr>
        <p:blipFill>
          <a:blip r:embed="rId4"/>
          <a:stretch>
            <a:fillRect/>
          </a:stretch>
        </p:blipFill>
        <p:spPr>
          <a:xfrm>
            <a:off x="1302812" y="1112042"/>
            <a:ext cx="14817779" cy="8335001"/>
          </a:xfrm>
          <a:prstGeom prst="rect">
            <a:avLst/>
          </a:prstGeom>
        </p:spPr>
      </p:pic>
    </p:spTree>
    <p:extLst>
      <p:ext uri="{BB962C8B-B14F-4D97-AF65-F5344CB8AC3E}">
        <p14:creationId xmlns:p14="http://schemas.microsoft.com/office/powerpoint/2010/main" val="351913844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78AFB-CF98-4BA7-BBAB-361E85179F3C}"/>
              </a:ext>
            </a:extLst>
          </p:cNvPr>
          <p:cNvSpPr>
            <a:spLocks noGrp="1"/>
          </p:cNvSpPr>
          <p:nvPr>
            <p:ph type="title"/>
          </p:nvPr>
        </p:nvSpPr>
        <p:spPr/>
        <p:txBody>
          <a:bodyPr/>
          <a:lstStyle/>
          <a:p>
            <a:r>
              <a:rPr lang="pt-PT" noProof="0">
                <a:solidFill>
                  <a:srgbClr val="000000"/>
                </a:solidFill>
              </a:rPr>
              <a:t>Debate sobre o vídeo</a:t>
            </a:r>
            <a:endParaRPr lang="pt-PT" noProof="0" dirty="0">
              <a:solidFill>
                <a:srgbClr val="000000"/>
              </a:solidFill>
            </a:endParaRPr>
          </a:p>
        </p:txBody>
      </p:sp>
      <p:sp>
        <p:nvSpPr>
          <p:cNvPr id="3" name="Text Placeholder 2">
            <a:extLst>
              <a:ext uri="{FF2B5EF4-FFF2-40B4-BE49-F238E27FC236}">
                <a16:creationId xmlns:a16="http://schemas.microsoft.com/office/drawing/2014/main" id="{A596543E-69BB-4E75-B7BF-63E9740FEC9D}"/>
              </a:ext>
            </a:extLst>
          </p:cNvPr>
          <p:cNvSpPr>
            <a:spLocks noGrp="1"/>
          </p:cNvSpPr>
          <p:nvPr>
            <p:ph type="body" idx="1"/>
          </p:nvPr>
        </p:nvSpPr>
        <p:spPr>
          <a:xfrm>
            <a:off x="1270038" y="1558471"/>
            <a:ext cx="15221819" cy="6576536"/>
          </a:xfrm>
        </p:spPr>
        <p:txBody>
          <a:bodyPr>
            <a:noAutofit/>
          </a:bodyPr>
          <a:lstStyle/>
          <a:p>
            <a:r>
              <a:rPr lang="pt-PT" sz="4400" dirty="0">
                <a:solidFill>
                  <a:srgbClr val="000000"/>
                </a:solidFill>
              </a:rPr>
              <a:t>Quantas formas de ajuda em dinheiro foram mencionadas no vídeo?</a:t>
            </a:r>
            <a:endParaRPr lang="pt-PT" sz="4400" noProof="0" dirty="0">
              <a:solidFill>
                <a:srgbClr val="000000"/>
              </a:solidFill>
            </a:endParaRPr>
          </a:p>
          <a:p>
            <a:r>
              <a:rPr lang="pt-PT" sz="4400" dirty="0">
                <a:solidFill>
                  <a:srgbClr val="000000"/>
                </a:solidFill>
              </a:rPr>
              <a:t>O programa implementou com sucesso os pontos das listas de verificação da ajuda em dinheiro? (páginas 22-23 do Manual Esfera)</a:t>
            </a:r>
            <a:endParaRPr lang="pt-PT" sz="4400" noProof="0" dirty="0">
              <a:solidFill>
                <a:srgbClr val="000000"/>
              </a:solidFill>
            </a:endParaRPr>
          </a:p>
          <a:p>
            <a:r>
              <a:rPr lang="pt-PT" sz="4400" dirty="0">
                <a:solidFill>
                  <a:srgbClr val="000000"/>
                </a:solidFill>
              </a:rPr>
              <a:t>Em relação à Carta Humanitária, este programa abordou devidamente os três direitos fundamentais enumerados no n.º 4 (página 29)? Em caso afirmativo, que direitos, e de que forma?</a:t>
            </a:r>
          </a:p>
        </p:txBody>
      </p:sp>
      <p:sp>
        <p:nvSpPr>
          <p:cNvPr id="4" name="Slide Number Placeholder 3">
            <a:extLst>
              <a:ext uri="{FF2B5EF4-FFF2-40B4-BE49-F238E27FC236}">
                <a16:creationId xmlns:a16="http://schemas.microsoft.com/office/drawing/2014/main" id="{C630BF07-148B-47AE-9E3D-873A941B861A}"/>
              </a:ext>
            </a:extLst>
          </p:cNvPr>
          <p:cNvSpPr>
            <a:spLocks noGrp="1"/>
          </p:cNvSpPr>
          <p:nvPr>
            <p:ph type="sldNum" sz="quarter" idx="2"/>
          </p:nvPr>
        </p:nvSpPr>
        <p:spPr>
          <a:xfrm>
            <a:off x="3386653" y="8785759"/>
            <a:ext cx="375103" cy="389915"/>
          </a:xfrm>
        </p:spPr>
        <p:txBody>
          <a:bodyPr/>
          <a:lstStyle/>
          <a:p>
            <a:fld id="{86CB4B4D-7CA3-9044-876B-883B54F8677D}" type="slidenum">
              <a:rPr lang="pt-PT" smtClean="0"/>
              <a:t>22</a:t>
            </a:fld>
            <a:endParaRPr lang="pt-PT" dirty="0"/>
          </a:p>
        </p:txBody>
      </p:sp>
    </p:spTree>
    <p:extLst>
      <p:ext uri="{BB962C8B-B14F-4D97-AF65-F5344CB8AC3E}">
        <p14:creationId xmlns:p14="http://schemas.microsoft.com/office/powerpoint/2010/main" val="16924059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0F7257-D7C1-43FD-9AED-D71A957207C0}"/>
              </a:ext>
            </a:extLst>
          </p:cNvPr>
          <p:cNvSpPr>
            <a:spLocks noGrp="1"/>
          </p:cNvSpPr>
          <p:nvPr>
            <p:ph type="title"/>
          </p:nvPr>
        </p:nvSpPr>
        <p:spPr>
          <a:xfrm>
            <a:off x="268662" y="81000"/>
            <a:ext cx="9117545" cy="1988692"/>
          </a:xfrm>
        </p:spPr>
        <p:txBody>
          <a:bodyPr>
            <a:normAutofit fontScale="90000"/>
          </a:bodyPr>
          <a:lstStyle/>
          <a:p>
            <a:r>
              <a:rPr lang="en-GB" noProof="0" dirty="0" err="1">
                <a:solidFill>
                  <a:srgbClr val="000000"/>
                </a:solidFill>
              </a:rPr>
              <a:t>Acompanhamento</a:t>
            </a:r>
            <a:r>
              <a:rPr lang="en-GB" noProof="0" dirty="0">
                <a:solidFill>
                  <a:srgbClr val="000000"/>
                </a:solidFill>
              </a:rPr>
              <a:t>, </a:t>
            </a:r>
            <a:r>
              <a:rPr lang="en-GB" noProof="0" dirty="0" err="1">
                <a:solidFill>
                  <a:srgbClr val="000000"/>
                </a:solidFill>
              </a:rPr>
              <a:t>avaliação</a:t>
            </a:r>
            <a:r>
              <a:rPr lang="en-GB" noProof="0" dirty="0">
                <a:solidFill>
                  <a:srgbClr val="000000"/>
                </a:solidFill>
              </a:rPr>
              <a:t> e </a:t>
            </a:r>
            <a:r>
              <a:rPr lang="en-GB" noProof="0" dirty="0" err="1">
                <a:solidFill>
                  <a:srgbClr val="000000"/>
                </a:solidFill>
              </a:rPr>
              <a:t>aprendizagem</a:t>
            </a:r>
            <a:endParaRPr lang="en-GB" noProof="0" dirty="0">
              <a:solidFill>
                <a:srgbClr val="000000"/>
              </a:solidFill>
            </a:endParaRPr>
          </a:p>
        </p:txBody>
      </p:sp>
      <p:sp>
        <p:nvSpPr>
          <p:cNvPr id="4" name="Text Placeholder 3">
            <a:extLst>
              <a:ext uri="{FF2B5EF4-FFF2-40B4-BE49-F238E27FC236}">
                <a16:creationId xmlns:a16="http://schemas.microsoft.com/office/drawing/2014/main" id="{DCE4F98B-FFC0-47CA-A2F7-3D23C03355B7}"/>
              </a:ext>
            </a:extLst>
          </p:cNvPr>
          <p:cNvSpPr>
            <a:spLocks noGrp="1"/>
          </p:cNvSpPr>
          <p:nvPr>
            <p:ph type="body" sz="quarter" idx="1"/>
          </p:nvPr>
        </p:nvSpPr>
        <p:spPr>
          <a:xfrm>
            <a:off x="458580" y="3079755"/>
            <a:ext cx="8927628" cy="5723463"/>
          </a:xfrm>
        </p:spPr>
        <p:txBody>
          <a:bodyPr>
            <a:noAutofit/>
          </a:bodyPr>
          <a:lstStyle/>
          <a:p>
            <a:r>
              <a:rPr lang="pt-PT" sz="3400" noProof="0" dirty="0">
                <a:solidFill>
                  <a:srgbClr val="000000"/>
                </a:solidFill>
              </a:rPr>
              <a:t>O dinheiro foi recebido pela pessoa certa, em segurança, </a:t>
            </a:r>
            <a:r>
              <a:rPr lang="pt-PT" sz="3400" dirty="0">
                <a:solidFill>
                  <a:srgbClr val="000000"/>
                </a:solidFill>
              </a:rPr>
              <a:t>a</a:t>
            </a:r>
            <a:r>
              <a:rPr lang="pt-PT" sz="3400" noProof="0" dirty="0" err="1">
                <a:solidFill>
                  <a:srgbClr val="000000"/>
                </a:solidFill>
              </a:rPr>
              <a:t>tempadamente</a:t>
            </a:r>
            <a:r>
              <a:rPr lang="pt-PT" sz="3400" dirty="0">
                <a:solidFill>
                  <a:srgbClr val="000000"/>
                </a:solidFill>
              </a:rPr>
              <a:t> </a:t>
            </a:r>
            <a:r>
              <a:rPr lang="pt-PT" sz="3400" noProof="0" dirty="0">
                <a:solidFill>
                  <a:srgbClr val="000000"/>
                </a:solidFill>
              </a:rPr>
              <a:t>e no montante correto?</a:t>
            </a:r>
          </a:p>
          <a:p>
            <a:r>
              <a:rPr lang="pt-PT" sz="3400" noProof="0" dirty="0">
                <a:solidFill>
                  <a:srgbClr val="000000"/>
                </a:solidFill>
              </a:rPr>
              <a:t>Identificou riscos em termos de  proteção e algum impacto negativo nos recursos naturais?</a:t>
            </a:r>
            <a:endParaRPr lang="en-GB" sz="3400" noProof="0" dirty="0">
              <a:solidFill>
                <a:srgbClr val="000000"/>
              </a:solidFill>
            </a:endParaRPr>
          </a:p>
          <a:p>
            <a:r>
              <a:rPr lang="pt-PT" sz="3400" noProof="0" dirty="0">
                <a:solidFill>
                  <a:srgbClr val="000000"/>
                </a:solidFill>
              </a:rPr>
              <a:t>A ajuda em dinheiro pode satisfazer as necessidades e reduzir estratégias negativas para ligar com a situação? </a:t>
            </a:r>
            <a:r>
              <a:rPr lang="en-GB" sz="3400" noProof="0" dirty="0">
                <a:solidFill>
                  <a:srgbClr val="000000"/>
                </a:solidFill>
              </a:rPr>
              <a:t> </a:t>
            </a:r>
          </a:p>
        </p:txBody>
      </p:sp>
      <p:sp>
        <p:nvSpPr>
          <p:cNvPr id="5" name="Text Placeholder 4">
            <a:extLst>
              <a:ext uri="{FF2B5EF4-FFF2-40B4-BE49-F238E27FC236}">
                <a16:creationId xmlns:a16="http://schemas.microsoft.com/office/drawing/2014/main" id="{A98AA7F6-5152-464C-87B9-7134B1C167B8}"/>
              </a:ext>
            </a:extLst>
          </p:cNvPr>
          <p:cNvSpPr>
            <a:spLocks noGrp="1"/>
          </p:cNvSpPr>
          <p:nvPr>
            <p:ph type="body" sz="quarter" idx="14"/>
          </p:nvPr>
        </p:nvSpPr>
        <p:spPr>
          <a:xfrm>
            <a:off x="14795577" y="9008403"/>
            <a:ext cx="2372269" cy="410369"/>
          </a:xfrm>
        </p:spPr>
        <p:txBody>
          <a:bodyPr>
            <a:normAutofit/>
          </a:bodyPr>
          <a:lstStyle/>
          <a:p>
            <a:r>
              <a:rPr lang="en-GB" sz="2000" dirty="0" err="1">
                <a:solidFill>
                  <a:srgbClr val="00B297"/>
                </a:solidFill>
                <a:latin typeface="Open Sans Regular"/>
              </a:rPr>
              <a:t>ACNUR</a:t>
            </a:r>
            <a:r>
              <a:rPr lang="en-GB" sz="2000" dirty="0">
                <a:solidFill>
                  <a:srgbClr val="00B297"/>
                </a:solidFill>
                <a:latin typeface="Open Sans Regular"/>
              </a:rPr>
              <a:t>/A Kirchhof</a:t>
            </a:r>
          </a:p>
        </p:txBody>
      </p:sp>
      <p:sp>
        <p:nvSpPr>
          <p:cNvPr id="6" name="Slide Number Placeholder 5">
            <a:extLst>
              <a:ext uri="{FF2B5EF4-FFF2-40B4-BE49-F238E27FC236}">
                <a16:creationId xmlns:a16="http://schemas.microsoft.com/office/drawing/2014/main" id="{906E1472-AB69-43F2-8777-3B86844CC21B}"/>
              </a:ext>
            </a:extLst>
          </p:cNvPr>
          <p:cNvSpPr>
            <a:spLocks noGrp="1"/>
          </p:cNvSpPr>
          <p:nvPr>
            <p:ph type="sldNum" sz="quarter" idx="2"/>
          </p:nvPr>
        </p:nvSpPr>
        <p:spPr/>
        <p:txBody>
          <a:bodyPr/>
          <a:lstStyle/>
          <a:p>
            <a:fld id="{86CB4B4D-7CA3-9044-876B-883B54F8677D}" type="slidenum">
              <a:rPr lang="en-US" smtClean="0"/>
              <a:pPr/>
              <a:t>23</a:t>
            </a:fld>
            <a:endParaRPr lang="en-US" dirty="0"/>
          </a:p>
        </p:txBody>
      </p:sp>
      <p:pic>
        <p:nvPicPr>
          <p:cNvPr id="10" name="Picture 9" descr="A person sitting at a table in front of a building&#10;&#10;Description automatically generated">
            <a:extLst>
              <a:ext uri="{FF2B5EF4-FFF2-40B4-BE49-F238E27FC236}">
                <a16:creationId xmlns:a16="http://schemas.microsoft.com/office/drawing/2014/main" id="{B674A91D-8E4F-4E6B-8CE4-B016EA9992C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80934" y="-1"/>
            <a:ext cx="7759329" cy="8803219"/>
          </a:xfrm>
          <a:prstGeom prst="rect">
            <a:avLst/>
          </a:prstGeom>
        </p:spPr>
      </p:pic>
    </p:spTree>
    <p:extLst>
      <p:ext uri="{BB962C8B-B14F-4D97-AF65-F5344CB8AC3E}">
        <p14:creationId xmlns:p14="http://schemas.microsoft.com/office/powerpoint/2010/main" val="1771933734"/>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78AFB-CF98-4BA7-BBAB-361E85179F3C}"/>
              </a:ext>
            </a:extLst>
          </p:cNvPr>
          <p:cNvSpPr>
            <a:spLocks noGrp="1"/>
          </p:cNvSpPr>
          <p:nvPr>
            <p:ph type="title"/>
          </p:nvPr>
        </p:nvSpPr>
        <p:spPr/>
        <p:txBody>
          <a:bodyPr/>
          <a:lstStyle/>
          <a:p>
            <a:r>
              <a:rPr lang="pt-PT"/>
              <a:t>Mensagens-chave</a:t>
            </a:r>
            <a:endParaRPr lang="pt-PT">
              <a:solidFill>
                <a:srgbClr val="000000"/>
              </a:solidFill>
            </a:endParaRPr>
          </a:p>
        </p:txBody>
      </p:sp>
      <p:sp>
        <p:nvSpPr>
          <p:cNvPr id="3" name="Text Placeholder 2">
            <a:extLst>
              <a:ext uri="{FF2B5EF4-FFF2-40B4-BE49-F238E27FC236}">
                <a16:creationId xmlns:a16="http://schemas.microsoft.com/office/drawing/2014/main" id="{A596543E-69BB-4E75-B7BF-63E9740FEC9D}"/>
              </a:ext>
            </a:extLst>
          </p:cNvPr>
          <p:cNvSpPr>
            <a:spLocks noGrp="1"/>
          </p:cNvSpPr>
          <p:nvPr>
            <p:ph type="body" idx="1"/>
          </p:nvPr>
        </p:nvSpPr>
        <p:spPr>
          <a:xfrm>
            <a:off x="1270038" y="1558471"/>
            <a:ext cx="15221819" cy="6576536"/>
          </a:xfrm>
        </p:spPr>
        <p:txBody>
          <a:bodyPr>
            <a:noAutofit/>
          </a:bodyPr>
          <a:lstStyle/>
          <a:p>
            <a:pPr marL="572400" indent="-572400"/>
            <a:r>
              <a:rPr lang="pt-PT" dirty="0">
                <a:solidFill>
                  <a:srgbClr val="000000"/>
                </a:solidFill>
              </a:rPr>
              <a:t>A programação da ajuda em dinheiro é incentivada mas nem sempre é adequada.</a:t>
            </a:r>
          </a:p>
          <a:p>
            <a:pPr marL="572400" indent="-572400"/>
            <a:r>
              <a:rPr lang="pt-PT" dirty="0">
                <a:solidFill>
                  <a:srgbClr val="000000"/>
                </a:solidFill>
              </a:rPr>
              <a:t>Há muitas abordagens diferentes à ajuda em dinheiro.</a:t>
            </a:r>
          </a:p>
          <a:p>
            <a:pPr marL="572400" indent="-572400"/>
            <a:r>
              <a:rPr lang="pt-PT" dirty="0">
                <a:solidFill>
                  <a:srgbClr val="000000"/>
                </a:solidFill>
              </a:rPr>
              <a:t>O acompanhamento e a avaliação são componentes essenciais de qualquer programa de ajuda em dinheiro, sendo que o programa terá de evoluir durante a resposta. </a:t>
            </a:r>
          </a:p>
          <a:p>
            <a:pPr marL="572400" indent="-572400"/>
            <a:r>
              <a:rPr lang="pt-PT" dirty="0">
                <a:solidFill>
                  <a:srgbClr val="000000"/>
                </a:solidFill>
              </a:rPr>
              <a:t>Os programas de ajuda em dinheiro podem ter um grande potencial de abuso e má utilização de recursos.</a:t>
            </a:r>
          </a:p>
        </p:txBody>
      </p:sp>
      <p:sp>
        <p:nvSpPr>
          <p:cNvPr id="4" name="Slide Number Placeholder 3">
            <a:extLst>
              <a:ext uri="{FF2B5EF4-FFF2-40B4-BE49-F238E27FC236}">
                <a16:creationId xmlns:a16="http://schemas.microsoft.com/office/drawing/2014/main" id="{C630BF07-148B-47AE-9E3D-873A941B861A}"/>
              </a:ext>
            </a:extLst>
          </p:cNvPr>
          <p:cNvSpPr>
            <a:spLocks noGrp="1"/>
          </p:cNvSpPr>
          <p:nvPr>
            <p:ph type="sldNum" sz="quarter" idx="2"/>
          </p:nvPr>
        </p:nvSpPr>
        <p:spPr>
          <a:xfrm>
            <a:off x="3386653" y="8785759"/>
            <a:ext cx="375103" cy="389915"/>
          </a:xfrm>
        </p:spPr>
        <p:txBody>
          <a:bodyPr/>
          <a:lstStyle/>
          <a:p>
            <a:fld id="{86CB4B4D-7CA3-9044-876B-883B54F8677D}" type="slidenum">
              <a:rPr lang="pt-PT" smtClean="0"/>
              <a:t>24</a:t>
            </a:fld>
            <a:endParaRPr lang="pt-PT"/>
          </a:p>
        </p:txBody>
      </p:sp>
    </p:spTree>
    <p:extLst>
      <p:ext uri="{BB962C8B-B14F-4D97-AF65-F5344CB8AC3E}">
        <p14:creationId xmlns:p14="http://schemas.microsoft.com/office/powerpoint/2010/main" val="116600791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2CD46-7C6F-4338-BA28-6D6ED43C5C44}"/>
              </a:ext>
            </a:extLst>
          </p:cNvPr>
          <p:cNvSpPr>
            <a:spLocks noGrp="1"/>
          </p:cNvSpPr>
          <p:nvPr>
            <p:ph type="title"/>
          </p:nvPr>
        </p:nvSpPr>
        <p:spPr>
          <a:xfrm>
            <a:off x="321411" y="95489"/>
            <a:ext cx="16583265" cy="1130300"/>
          </a:xfrm>
        </p:spPr>
        <p:txBody>
          <a:bodyPr>
            <a:normAutofit fontScale="90000"/>
          </a:bodyPr>
          <a:lstStyle/>
          <a:p>
            <a:r>
              <a:rPr lang="pt-PT" noProof="0" dirty="0">
                <a:solidFill>
                  <a:srgbClr val="000000"/>
                </a:solidFill>
              </a:rPr>
              <a:t>Porquê considerar a prestação de ajuda através dos mercados?</a:t>
            </a:r>
            <a:endParaRPr lang="en-GB" noProof="0" dirty="0">
              <a:solidFill>
                <a:srgbClr val="000000"/>
              </a:solidFill>
            </a:endParaRPr>
          </a:p>
        </p:txBody>
      </p:sp>
      <p:sp>
        <p:nvSpPr>
          <p:cNvPr id="3" name="Text Placeholder 2">
            <a:extLst>
              <a:ext uri="{FF2B5EF4-FFF2-40B4-BE49-F238E27FC236}">
                <a16:creationId xmlns:a16="http://schemas.microsoft.com/office/drawing/2014/main" id="{53763175-2F47-4F20-A2E6-39F57834AD4C}"/>
              </a:ext>
            </a:extLst>
          </p:cNvPr>
          <p:cNvSpPr>
            <a:spLocks noGrp="1"/>
          </p:cNvSpPr>
          <p:nvPr>
            <p:ph type="body" sz="half" idx="1"/>
          </p:nvPr>
        </p:nvSpPr>
        <p:spPr>
          <a:xfrm>
            <a:off x="926898" y="2482644"/>
            <a:ext cx="16013722" cy="6041926"/>
          </a:xfrm>
        </p:spPr>
        <p:txBody>
          <a:bodyPr>
            <a:normAutofit/>
          </a:bodyPr>
          <a:lstStyle/>
          <a:p>
            <a:pPr marL="457200" indent="-457200">
              <a:buFont typeface="Arial" panose="020B0604020202020204" pitchFamily="34" charset="0"/>
              <a:buChar char="•"/>
            </a:pPr>
            <a:r>
              <a:rPr lang="pt-PT" sz="4800" dirty="0">
                <a:solidFill>
                  <a:srgbClr val="000000"/>
                </a:solidFill>
              </a:rPr>
              <a:t>A Esfera baseia-se no </a:t>
            </a:r>
            <a:r>
              <a:rPr lang="pt-PT" sz="4800" b="1" dirty="0">
                <a:solidFill>
                  <a:srgbClr val="000000"/>
                </a:solidFill>
              </a:rPr>
              <a:t>respeito</a:t>
            </a:r>
            <a:r>
              <a:rPr lang="pt-PT" sz="4800" dirty="0">
                <a:solidFill>
                  <a:srgbClr val="000000"/>
                </a:solidFill>
              </a:rPr>
              <a:t> fundamental pelas pessoas afetadas por crises e no </a:t>
            </a:r>
            <a:r>
              <a:rPr lang="pt-PT" sz="4800" b="1" dirty="0">
                <a:solidFill>
                  <a:srgbClr val="000000"/>
                </a:solidFill>
              </a:rPr>
              <a:t>apoio às suas escolhas</a:t>
            </a:r>
            <a:r>
              <a:rPr lang="pt-PT" sz="4800" dirty="0">
                <a:solidFill>
                  <a:srgbClr val="000000"/>
                </a:solidFill>
              </a:rPr>
              <a:t> para a sua própria recuperação.</a:t>
            </a:r>
            <a:endParaRPr lang="en-GB" sz="4800" noProof="0" dirty="0">
              <a:solidFill>
                <a:srgbClr val="000000"/>
              </a:solidFill>
            </a:endParaRPr>
          </a:p>
          <a:p>
            <a:pPr marL="457200" indent="-457200">
              <a:buFont typeface="Arial" panose="020B0604020202020204" pitchFamily="34" charset="0"/>
              <a:buChar char="•"/>
            </a:pPr>
            <a:r>
              <a:rPr lang="pt-PT" sz="4800" dirty="0">
                <a:solidFill>
                  <a:srgbClr val="000000"/>
                </a:solidFill>
              </a:rPr>
              <a:t>Os mercados podem ser cruciais para permitir aos agentes humanitários alcançar as Normas Mínimas e </a:t>
            </a:r>
            <a:r>
              <a:rPr lang="pt-PT" sz="4800" b="1" dirty="0">
                <a:solidFill>
                  <a:srgbClr val="000000"/>
                </a:solidFill>
              </a:rPr>
              <a:t>ajudar as pessoas a satisfazer as suas necessidades</a:t>
            </a:r>
            <a:r>
              <a:rPr lang="pt-PT" sz="4800" dirty="0">
                <a:solidFill>
                  <a:srgbClr val="000000"/>
                </a:solidFill>
              </a:rPr>
              <a:t> no rescaldo de uma crise.</a:t>
            </a:r>
          </a:p>
        </p:txBody>
      </p:sp>
      <p:sp>
        <p:nvSpPr>
          <p:cNvPr id="37" name="Slide Number">
            <a:extLst>
              <a:ext uri="{FF2B5EF4-FFF2-40B4-BE49-F238E27FC236}">
                <a16:creationId xmlns:a16="http://schemas.microsoft.com/office/drawing/2014/main" id="{8433EB9F-0C5F-45DF-8FA7-23EAFFF0B5BC}"/>
              </a:ext>
            </a:extLst>
          </p:cNvP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3</a:t>
            </a:fld>
            <a:endParaRPr dirty="0"/>
          </a:p>
        </p:txBody>
      </p:sp>
    </p:spTree>
    <p:extLst>
      <p:ext uri="{BB962C8B-B14F-4D97-AF65-F5344CB8AC3E}">
        <p14:creationId xmlns:p14="http://schemas.microsoft.com/office/powerpoint/2010/main" val="210809780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2CD46-7C6F-4338-BA28-6D6ED43C5C44}"/>
              </a:ext>
            </a:extLst>
          </p:cNvPr>
          <p:cNvSpPr>
            <a:spLocks noGrp="1"/>
          </p:cNvSpPr>
          <p:nvPr>
            <p:ph type="title"/>
          </p:nvPr>
        </p:nvSpPr>
        <p:spPr>
          <a:xfrm>
            <a:off x="321411" y="95489"/>
            <a:ext cx="16583265" cy="1130300"/>
          </a:xfrm>
        </p:spPr>
        <p:txBody>
          <a:bodyPr>
            <a:normAutofit fontScale="90000"/>
          </a:bodyPr>
          <a:lstStyle/>
          <a:p>
            <a:r>
              <a:rPr lang="pt-PT" dirty="0">
                <a:solidFill>
                  <a:srgbClr val="000000"/>
                </a:solidFill>
              </a:rPr>
              <a:t>Porquê considerar a prestação de ajuda através dos mercados?</a:t>
            </a:r>
            <a:endParaRPr lang="pt-PT" dirty="0"/>
          </a:p>
        </p:txBody>
      </p:sp>
      <p:sp>
        <p:nvSpPr>
          <p:cNvPr id="39" name="Slide Number">
            <a:extLst>
              <a:ext uri="{FF2B5EF4-FFF2-40B4-BE49-F238E27FC236}">
                <a16:creationId xmlns:a16="http://schemas.microsoft.com/office/drawing/2014/main" id="{9FF40217-2058-476C-BA25-E96EA039C946}"/>
              </a:ext>
            </a:extLst>
          </p:cNvPr>
          <p:cNvSpPr txBox="1">
            <a:spLocks noGrp="1"/>
          </p:cNvSpPr>
          <p:nvPr>
            <p:ph type="sldNum" sz="quarter" idx="2"/>
          </p:nvPr>
        </p:nvSpPr>
        <p:spPr>
          <a:xfrm>
            <a:off x="3390428" y="8809567"/>
            <a:ext cx="238848" cy="389915"/>
          </a:xfrm>
          <a:prstGeom prst="rect">
            <a:avLst/>
          </a:prstGeom>
        </p:spPr>
        <p:txBody>
          <a:bodyPr/>
          <a:lstStyle/>
          <a:p>
            <a:fld id="{86CB4B4D-7CA3-9044-876B-883B54F8677D}" type="slidenum">
              <a:rPr lang="pt-PT"/>
              <a:t>4</a:t>
            </a:fld>
            <a:endParaRPr lang="pt-PT" dirty="0"/>
          </a:p>
        </p:txBody>
      </p:sp>
      <p:grpSp>
        <p:nvGrpSpPr>
          <p:cNvPr id="40" name="Group 39">
            <a:extLst>
              <a:ext uri="{FF2B5EF4-FFF2-40B4-BE49-F238E27FC236}">
                <a16:creationId xmlns:a16="http://schemas.microsoft.com/office/drawing/2014/main" id="{0464A3F6-2EF2-45B9-8B16-92ADA31AF057}"/>
              </a:ext>
            </a:extLst>
          </p:cNvPr>
          <p:cNvGrpSpPr/>
          <p:nvPr/>
        </p:nvGrpSpPr>
        <p:grpSpPr>
          <a:xfrm>
            <a:off x="2346275" y="2426949"/>
            <a:ext cx="2189025" cy="2350910"/>
            <a:chOff x="0" y="350327"/>
            <a:chExt cx="5715000" cy="5678455"/>
          </a:xfrm>
        </p:grpSpPr>
        <p:pic>
          <p:nvPicPr>
            <p:cNvPr id="41" name="Picture 40">
              <a:extLst>
                <a:ext uri="{FF2B5EF4-FFF2-40B4-BE49-F238E27FC236}">
                  <a16:creationId xmlns:a16="http://schemas.microsoft.com/office/drawing/2014/main" id="{C5AA2358-B116-47BA-BBEC-E6A18A0FB4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351882"/>
              <a:ext cx="5715000" cy="5676900"/>
            </a:xfrm>
            <a:prstGeom prst="rect">
              <a:avLst/>
            </a:prstGeom>
          </p:spPr>
        </p:pic>
        <p:pic>
          <p:nvPicPr>
            <p:cNvPr id="42" name="Picture 41">
              <a:extLst>
                <a:ext uri="{FF2B5EF4-FFF2-40B4-BE49-F238E27FC236}">
                  <a16:creationId xmlns:a16="http://schemas.microsoft.com/office/drawing/2014/main" id="{AF52ED6D-9FA9-413F-85D2-DD31980B246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752725" y="350327"/>
              <a:ext cx="1584067" cy="5676900"/>
            </a:xfrm>
            <a:prstGeom prst="rect">
              <a:avLst/>
            </a:prstGeom>
          </p:spPr>
        </p:pic>
      </p:grpSp>
      <p:grpSp>
        <p:nvGrpSpPr>
          <p:cNvPr id="43" name="Group 42">
            <a:extLst>
              <a:ext uri="{FF2B5EF4-FFF2-40B4-BE49-F238E27FC236}">
                <a16:creationId xmlns:a16="http://schemas.microsoft.com/office/drawing/2014/main" id="{647788FC-3DFA-43E1-808E-B5404B7C7B33}"/>
              </a:ext>
            </a:extLst>
          </p:cNvPr>
          <p:cNvGrpSpPr/>
          <p:nvPr/>
        </p:nvGrpSpPr>
        <p:grpSpPr>
          <a:xfrm>
            <a:off x="6972969" y="2521441"/>
            <a:ext cx="2189025" cy="2350266"/>
            <a:chOff x="6581775" y="350327"/>
            <a:chExt cx="5715000" cy="5676900"/>
          </a:xfrm>
        </p:grpSpPr>
        <p:pic>
          <p:nvPicPr>
            <p:cNvPr id="44" name="Picture 43">
              <a:extLst>
                <a:ext uri="{FF2B5EF4-FFF2-40B4-BE49-F238E27FC236}">
                  <a16:creationId xmlns:a16="http://schemas.microsoft.com/office/drawing/2014/main" id="{4070D981-928F-49A3-B0FF-D18521EDCA6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81775" y="350327"/>
              <a:ext cx="5715000" cy="5676900"/>
            </a:xfrm>
            <a:prstGeom prst="rect">
              <a:avLst/>
            </a:prstGeom>
          </p:spPr>
        </p:pic>
        <p:pic>
          <p:nvPicPr>
            <p:cNvPr id="45" name="Picture 44">
              <a:extLst>
                <a:ext uri="{FF2B5EF4-FFF2-40B4-BE49-F238E27FC236}">
                  <a16:creationId xmlns:a16="http://schemas.microsoft.com/office/drawing/2014/main" id="{69282E97-989D-445F-8E84-EAFCD7F1F93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605837" y="2638425"/>
              <a:ext cx="1666875" cy="3388802"/>
            </a:xfrm>
            <a:prstGeom prst="rect">
              <a:avLst/>
            </a:prstGeom>
          </p:spPr>
        </p:pic>
      </p:grpSp>
      <p:grpSp>
        <p:nvGrpSpPr>
          <p:cNvPr id="46" name="Group 45">
            <a:extLst>
              <a:ext uri="{FF2B5EF4-FFF2-40B4-BE49-F238E27FC236}">
                <a16:creationId xmlns:a16="http://schemas.microsoft.com/office/drawing/2014/main" id="{DDE8CCD3-BD3E-49AA-AA77-FE213C8AB8C3}"/>
              </a:ext>
            </a:extLst>
          </p:cNvPr>
          <p:cNvGrpSpPr/>
          <p:nvPr/>
        </p:nvGrpSpPr>
        <p:grpSpPr>
          <a:xfrm>
            <a:off x="11437985" y="2426949"/>
            <a:ext cx="2189025" cy="2350910"/>
            <a:chOff x="0" y="350327"/>
            <a:chExt cx="5715000" cy="5678455"/>
          </a:xfrm>
        </p:grpSpPr>
        <p:pic>
          <p:nvPicPr>
            <p:cNvPr id="47" name="Picture 46">
              <a:extLst>
                <a:ext uri="{FF2B5EF4-FFF2-40B4-BE49-F238E27FC236}">
                  <a16:creationId xmlns:a16="http://schemas.microsoft.com/office/drawing/2014/main" id="{C478FB41-E4F8-4960-9053-3EADA1DFFE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351882"/>
              <a:ext cx="5715000" cy="5676900"/>
            </a:xfrm>
            <a:prstGeom prst="rect">
              <a:avLst/>
            </a:prstGeom>
          </p:spPr>
        </p:pic>
        <p:pic>
          <p:nvPicPr>
            <p:cNvPr id="48" name="Picture 47">
              <a:extLst>
                <a:ext uri="{FF2B5EF4-FFF2-40B4-BE49-F238E27FC236}">
                  <a16:creationId xmlns:a16="http://schemas.microsoft.com/office/drawing/2014/main" id="{391D66A5-AB3D-47E3-AB88-0BDB379C0AB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752725" y="350327"/>
              <a:ext cx="1584067" cy="5676900"/>
            </a:xfrm>
            <a:prstGeom prst="rect">
              <a:avLst/>
            </a:prstGeom>
          </p:spPr>
        </p:pic>
      </p:grpSp>
      <p:pic>
        <p:nvPicPr>
          <p:cNvPr id="49" name="Picture 48">
            <a:extLst>
              <a:ext uri="{FF2B5EF4-FFF2-40B4-BE49-F238E27FC236}">
                <a16:creationId xmlns:a16="http://schemas.microsoft.com/office/drawing/2014/main" id="{E8F05019-2703-498C-A545-4515EBB3314D}"/>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4212448" y="2312233"/>
            <a:ext cx="802641" cy="843605"/>
          </a:xfrm>
          <a:prstGeom prst="rect">
            <a:avLst/>
          </a:prstGeom>
          <a:noFill/>
          <a:ln>
            <a:noFill/>
          </a:ln>
        </p:spPr>
      </p:pic>
      <p:sp>
        <p:nvSpPr>
          <p:cNvPr id="50" name="TextBox 49">
            <a:extLst>
              <a:ext uri="{FF2B5EF4-FFF2-40B4-BE49-F238E27FC236}">
                <a16:creationId xmlns:a16="http://schemas.microsoft.com/office/drawing/2014/main" id="{D5EAD106-B483-4B7B-A3DA-A8A42960BD46}"/>
              </a:ext>
            </a:extLst>
          </p:cNvPr>
          <p:cNvSpPr txBox="1"/>
          <p:nvPr/>
        </p:nvSpPr>
        <p:spPr>
          <a:xfrm>
            <a:off x="5180558" y="2065300"/>
            <a:ext cx="1366079" cy="954107"/>
          </a:xfrm>
          <a:prstGeom prst="rect">
            <a:avLst/>
          </a:prstGeom>
          <a:noFill/>
        </p:spPr>
        <p:txBody>
          <a:bodyPr wrap="none" rtlCol="0">
            <a:spAutoFit/>
          </a:bodyPr>
          <a:lstStyle/>
          <a:p>
            <a:r>
              <a:rPr lang="pt-PT" sz="2800" dirty="0">
                <a:solidFill>
                  <a:srgbClr val="000000"/>
                </a:solidFill>
                <a:latin typeface="Lato" panose="020F0502020204030203" pitchFamily="34" charset="0"/>
                <a:ea typeface="Lato" panose="020F0502020204030203" pitchFamily="34" charset="0"/>
                <a:cs typeface="Lato" panose="020F0502020204030203" pitchFamily="34" charset="0"/>
              </a:rPr>
              <a:t>Casa</a:t>
            </a:r>
          </a:p>
          <a:p>
            <a:r>
              <a:rPr lang="pt-PT" sz="2800" dirty="0">
                <a:solidFill>
                  <a:srgbClr val="000000"/>
                </a:solidFill>
                <a:latin typeface="Lato" panose="020F0502020204030203" pitchFamily="34" charset="0"/>
                <a:ea typeface="Lato" panose="020F0502020204030203" pitchFamily="34" charset="0"/>
                <a:cs typeface="Lato" panose="020F0502020204030203" pitchFamily="34" charset="0"/>
              </a:rPr>
              <a:t>afetada</a:t>
            </a:r>
          </a:p>
        </p:txBody>
      </p:sp>
      <p:pic>
        <p:nvPicPr>
          <p:cNvPr id="51" name="Picture 50">
            <a:extLst>
              <a:ext uri="{FF2B5EF4-FFF2-40B4-BE49-F238E27FC236}">
                <a16:creationId xmlns:a16="http://schemas.microsoft.com/office/drawing/2014/main" id="{1FD16EAB-5CC5-420C-90AC-DF9E04DA1EB6}"/>
              </a:ext>
            </a:extLst>
          </p:cNvPr>
          <p:cNvPicPr/>
          <p:nvPr/>
        </p:nvPicPr>
        <p:blipFill>
          <a:blip r:embed="rId8" cstate="print">
            <a:extLst>
              <a:ext uri="{28A0092B-C50C-407E-A947-70E740481C1C}">
                <a14:useLocalDpi xmlns:a14="http://schemas.microsoft.com/office/drawing/2010/main"/>
              </a:ext>
            </a:extLst>
          </a:blip>
          <a:srcRect/>
          <a:stretch>
            <a:fillRect/>
          </a:stretch>
        </p:blipFill>
        <p:spPr bwMode="auto">
          <a:xfrm>
            <a:off x="8795076" y="2312233"/>
            <a:ext cx="802641" cy="843605"/>
          </a:xfrm>
          <a:prstGeom prst="rect">
            <a:avLst/>
          </a:prstGeom>
          <a:noFill/>
          <a:ln>
            <a:noFill/>
          </a:ln>
        </p:spPr>
      </p:pic>
      <p:sp>
        <p:nvSpPr>
          <p:cNvPr id="52" name="TextBox 51">
            <a:extLst>
              <a:ext uri="{FF2B5EF4-FFF2-40B4-BE49-F238E27FC236}">
                <a16:creationId xmlns:a16="http://schemas.microsoft.com/office/drawing/2014/main" id="{18FE07BC-1C3E-4046-BD1F-9CA55371FBE6}"/>
              </a:ext>
            </a:extLst>
          </p:cNvPr>
          <p:cNvSpPr txBox="1"/>
          <p:nvPr/>
        </p:nvSpPr>
        <p:spPr>
          <a:xfrm>
            <a:off x="9786539" y="2039816"/>
            <a:ext cx="1667444" cy="954107"/>
          </a:xfrm>
          <a:prstGeom prst="rect">
            <a:avLst/>
          </a:prstGeom>
          <a:noFill/>
        </p:spPr>
        <p:txBody>
          <a:bodyPr wrap="none" rtlCol="0">
            <a:spAutoFit/>
          </a:bodyPr>
          <a:lstStyle/>
          <a:p>
            <a:r>
              <a:rPr lang="pt-PT" sz="2800" dirty="0">
                <a:solidFill>
                  <a:srgbClr val="000000"/>
                </a:solidFill>
                <a:latin typeface="Lato" panose="020F0502020204030203" pitchFamily="34" charset="0"/>
                <a:ea typeface="Lato" panose="020F0502020204030203" pitchFamily="34" charset="0"/>
                <a:cs typeface="Lato" panose="020F0502020204030203" pitchFamily="34" charset="0"/>
              </a:rPr>
              <a:t>Casa</a:t>
            </a:r>
          </a:p>
          <a:p>
            <a:r>
              <a:rPr lang="pt-PT" sz="2800" dirty="0">
                <a:solidFill>
                  <a:srgbClr val="000000"/>
                </a:solidFill>
                <a:latin typeface="Lato" panose="020F0502020204030203" pitchFamily="34" charset="0"/>
                <a:ea typeface="Lato" panose="020F0502020204030203" pitchFamily="34" charset="0"/>
                <a:cs typeface="Lato" panose="020F0502020204030203" pitchFamily="34" charset="0"/>
              </a:rPr>
              <a:t>destruída</a:t>
            </a:r>
          </a:p>
        </p:txBody>
      </p:sp>
      <p:pic>
        <p:nvPicPr>
          <p:cNvPr id="53" name="Picture 52">
            <a:extLst>
              <a:ext uri="{FF2B5EF4-FFF2-40B4-BE49-F238E27FC236}">
                <a16:creationId xmlns:a16="http://schemas.microsoft.com/office/drawing/2014/main" id="{16DAC886-C3D6-46DF-9BFD-A85E4F9E23A4}"/>
              </a:ext>
            </a:extLst>
          </p:cNvPr>
          <p:cNvPicPr/>
          <p:nvPr/>
        </p:nvPicPr>
        <p:blipFill>
          <a:blip r:embed="rId9" cstate="print">
            <a:extLst>
              <a:ext uri="{28A0092B-C50C-407E-A947-70E740481C1C}">
                <a14:useLocalDpi xmlns:a14="http://schemas.microsoft.com/office/drawing/2010/main"/>
              </a:ext>
            </a:extLst>
          </a:blip>
          <a:srcRect/>
          <a:stretch>
            <a:fillRect/>
          </a:stretch>
        </p:blipFill>
        <p:spPr bwMode="auto">
          <a:xfrm>
            <a:off x="13337159" y="2312233"/>
            <a:ext cx="802641" cy="843605"/>
          </a:xfrm>
          <a:prstGeom prst="rect">
            <a:avLst/>
          </a:prstGeom>
          <a:noFill/>
          <a:ln>
            <a:noFill/>
          </a:ln>
        </p:spPr>
      </p:pic>
      <p:sp>
        <p:nvSpPr>
          <p:cNvPr id="54" name="TextBox 53">
            <a:extLst>
              <a:ext uri="{FF2B5EF4-FFF2-40B4-BE49-F238E27FC236}">
                <a16:creationId xmlns:a16="http://schemas.microsoft.com/office/drawing/2014/main" id="{1571D3B3-4B3C-44D1-912D-17E5759DCBF0}"/>
              </a:ext>
            </a:extLst>
          </p:cNvPr>
          <p:cNvSpPr txBox="1"/>
          <p:nvPr/>
        </p:nvSpPr>
        <p:spPr>
          <a:xfrm>
            <a:off x="14344050" y="2039816"/>
            <a:ext cx="1619354" cy="954107"/>
          </a:xfrm>
          <a:prstGeom prst="rect">
            <a:avLst/>
          </a:prstGeom>
          <a:noFill/>
        </p:spPr>
        <p:txBody>
          <a:bodyPr wrap="none" rtlCol="0">
            <a:spAutoFit/>
          </a:bodyPr>
          <a:lstStyle/>
          <a:p>
            <a:r>
              <a:rPr lang="pt-PT" sz="2800" dirty="0">
                <a:solidFill>
                  <a:srgbClr val="000000"/>
                </a:solidFill>
                <a:latin typeface="Lato" panose="020F0502020204030203" pitchFamily="34" charset="0"/>
                <a:ea typeface="Lato" panose="020F0502020204030203" pitchFamily="34" charset="0"/>
                <a:cs typeface="Lato" panose="020F0502020204030203" pitchFamily="34" charset="0"/>
              </a:rPr>
              <a:t>Casa não</a:t>
            </a:r>
          </a:p>
          <a:p>
            <a:r>
              <a:rPr lang="pt-PT" sz="2800" dirty="0">
                <a:solidFill>
                  <a:srgbClr val="000000"/>
                </a:solidFill>
                <a:latin typeface="Lato" panose="020F0502020204030203" pitchFamily="34" charset="0"/>
                <a:ea typeface="Lato" panose="020F0502020204030203" pitchFamily="34" charset="0"/>
                <a:cs typeface="Lato" panose="020F0502020204030203" pitchFamily="34" charset="0"/>
              </a:rPr>
              <a:t>afetada</a:t>
            </a:r>
          </a:p>
        </p:txBody>
      </p:sp>
      <p:pic>
        <p:nvPicPr>
          <p:cNvPr id="55" name="Picture 54">
            <a:extLst>
              <a:ext uri="{FF2B5EF4-FFF2-40B4-BE49-F238E27FC236}">
                <a16:creationId xmlns:a16="http://schemas.microsoft.com/office/drawing/2014/main" id="{567CB592-9054-4B5F-BFC5-AA783B4E049A}"/>
              </a:ext>
            </a:extLst>
          </p:cNvPr>
          <p:cNvPicPr/>
          <p:nvPr/>
        </p:nvPicPr>
        <p:blipFill>
          <a:blip r:embed="rId10" cstate="print">
            <a:extLst>
              <a:ext uri="{28A0092B-C50C-407E-A947-70E740481C1C}">
                <a14:useLocalDpi xmlns:a14="http://schemas.microsoft.com/office/drawing/2010/main"/>
              </a:ext>
            </a:extLst>
          </a:blip>
          <a:srcRect/>
          <a:stretch>
            <a:fillRect/>
          </a:stretch>
        </p:blipFill>
        <p:spPr bwMode="auto">
          <a:xfrm>
            <a:off x="3007071" y="4737049"/>
            <a:ext cx="802641" cy="843605"/>
          </a:xfrm>
          <a:prstGeom prst="rect">
            <a:avLst/>
          </a:prstGeom>
          <a:noFill/>
          <a:ln>
            <a:noFill/>
          </a:ln>
        </p:spPr>
      </p:pic>
      <p:pic>
        <p:nvPicPr>
          <p:cNvPr id="56" name="Picture 55">
            <a:extLst>
              <a:ext uri="{FF2B5EF4-FFF2-40B4-BE49-F238E27FC236}">
                <a16:creationId xmlns:a16="http://schemas.microsoft.com/office/drawing/2014/main" id="{34831CE4-8489-4424-A864-C1124FEB8DED}"/>
              </a:ext>
            </a:extLst>
          </p:cNvPr>
          <p:cNvPicPr/>
          <p:nvPr/>
        </p:nvPicPr>
        <p:blipFill>
          <a:blip r:embed="rId10" cstate="print">
            <a:extLst>
              <a:ext uri="{28A0092B-C50C-407E-A947-70E740481C1C}">
                <a14:useLocalDpi xmlns:a14="http://schemas.microsoft.com/office/drawing/2010/main"/>
              </a:ext>
            </a:extLst>
          </a:blip>
          <a:srcRect/>
          <a:stretch>
            <a:fillRect/>
          </a:stretch>
        </p:blipFill>
        <p:spPr bwMode="auto">
          <a:xfrm>
            <a:off x="7598789" y="4756137"/>
            <a:ext cx="802641" cy="843605"/>
          </a:xfrm>
          <a:prstGeom prst="rect">
            <a:avLst/>
          </a:prstGeom>
          <a:noFill/>
          <a:ln>
            <a:noFill/>
          </a:ln>
        </p:spPr>
      </p:pic>
      <p:pic>
        <p:nvPicPr>
          <p:cNvPr id="57" name="Picture 56">
            <a:extLst>
              <a:ext uri="{FF2B5EF4-FFF2-40B4-BE49-F238E27FC236}">
                <a16:creationId xmlns:a16="http://schemas.microsoft.com/office/drawing/2014/main" id="{8626FDEC-8382-4A97-B97C-110DD3D6D592}"/>
              </a:ext>
            </a:extLst>
          </p:cNvPr>
          <p:cNvPicPr/>
          <p:nvPr/>
        </p:nvPicPr>
        <p:blipFill>
          <a:blip r:embed="rId10" cstate="print">
            <a:extLst>
              <a:ext uri="{28A0092B-C50C-407E-A947-70E740481C1C}">
                <a14:useLocalDpi xmlns:a14="http://schemas.microsoft.com/office/drawing/2010/main"/>
              </a:ext>
            </a:extLst>
          </a:blip>
          <a:srcRect/>
          <a:stretch>
            <a:fillRect/>
          </a:stretch>
        </p:blipFill>
        <p:spPr bwMode="auto">
          <a:xfrm>
            <a:off x="12190506" y="4690844"/>
            <a:ext cx="802641" cy="843605"/>
          </a:xfrm>
          <a:prstGeom prst="rect">
            <a:avLst/>
          </a:prstGeom>
          <a:noFill/>
          <a:ln>
            <a:noFill/>
          </a:ln>
        </p:spPr>
      </p:pic>
      <p:pic>
        <p:nvPicPr>
          <p:cNvPr id="58" name="Picture 57">
            <a:extLst>
              <a:ext uri="{FF2B5EF4-FFF2-40B4-BE49-F238E27FC236}">
                <a16:creationId xmlns:a16="http://schemas.microsoft.com/office/drawing/2014/main" id="{AE2212AB-4FB1-4155-901C-268A331382AB}"/>
              </a:ext>
            </a:extLst>
          </p:cNvPr>
          <p:cNvPicPr/>
          <p:nvPr/>
        </p:nvPicPr>
        <p:blipFill>
          <a:blip r:embed="rId11" cstate="print">
            <a:extLst>
              <a:ext uri="{28A0092B-C50C-407E-A947-70E740481C1C}">
                <a14:useLocalDpi xmlns:a14="http://schemas.microsoft.com/office/drawing/2010/main"/>
              </a:ext>
            </a:extLst>
          </a:blip>
          <a:srcRect/>
          <a:stretch>
            <a:fillRect/>
          </a:stretch>
        </p:blipFill>
        <p:spPr bwMode="auto">
          <a:xfrm>
            <a:off x="1303684" y="6874933"/>
            <a:ext cx="781388" cy="821266"/>
          </a:xfrm>
          <a:prstGeom prst="rect">
            <a:avLst/>
          </a:prstGeom>
          <a:noFill/>
          <a:ln>
            <a:noFill/>
          </a:ln>
        </p:spPr>
      </p:pic>
      <p:sp>
        <p:nvSpPr>
          <p:cNvPr id="59" name="TextBox 58">
            <a:extLst>
              <a:ext uri="{FF2B5EF4-FFF2-40B4-BE49-F238E27FC236}">
                <a16:creationId xmlns:a16="http://schemas.microsoft.com/office/drawing/2014/main" id="{105D42B5-F2C0-4404-A1CF-F370A69A8064}"/>
              </a:ext>
            </a:extLst>
          </p:cNvPr>
          <p:cNvSpPr txBox="1"/>
          <p:nvPr/>
        </p:nvSpPr>
        <p:spPr>
          <a:xfrm>
            <a:off x="1157718" y="6262774"/>
            <a:ext cx="949299" cy="523220"/>
          </a:xfrm>
          <a:prstGeom prst="rect">
            <a:avLst/>
          </a:prstGeom>
          <a:noFill/>
        </p:spPr>
        <p:txBody>
          <a:bodyPr wrap="none" rtlCol="0">
            <a:spAutoFit/>
          </a:bodyPr>
          <a:lstStyle>
            <a:defPPr>
              <a:defRPr lang="en-US"/>
            </a:defPPr>
            <a:lvl1pPr>
              <a:defRPr sz="1600">
                <a:latin typeface="Lato" panose="020F0502020204030203" pitchFamily="34" charset="0"/>
                <a:ea typeface="Lato" panose="020F0502020204030203" pitchFamily="34" charset="0"/>
                <a:cs typeface="Lato" panose="020F0502020204030203" pitchFamily="34" charset="0"/>
              </a:defRPr>
            </a:lvl1pPr>
          </a:lstStyle>
          <a:p>
            <a:r>
              <a:rPr lang="pt-PT" sz="2800" dirty="0">
                <a:solidFill>
                  <a:srgbClr val="000000"/>
                </a:solidFill>
              </a:rPr>
              <a:t>Lona</a:t>
            </a:r>
          </a:p>
        </p:txBody>
      </p:sp>
      <p:cxnSp>
        <p:nvCxnSpPr>
          <p:cNvPr id="60" name="Straight Arrow Connector 59">
            <a:extLst>
              <a:ext uri="{FF2B5EF4-FFF2-40B4-BE49-F238E27FC236}">
                <a16:creationId xmlns:a16="http://schemas.microsoft.com/office/drawing/2014/main" id="{36D0927B-A58C-4626-A309-90D51EA271ED}"/>
              </a:ext>
            </a:extLst>
          </p:cNvPr>
          <p:cNvCxnSpPr>
            <a:endCxn id="59" idx="0"/>
          </p:cNvCxnSpPr>
          <p:nvPr/>
        </p:nvCxnSpPr>
        <p:spPr>
          <a:xfrm flipH="1">
            <a:off x="1632368" y="5158852"/>
            <a:ext cx="1374706" cy="110392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61" name="Picture 60">
            <a:extLst>
              <a:ext uri="{FF2B5EF4-FFF2-40B4-BE49-F238E27FC236}">
                <a16:creationId xmlns:a16="http://schemas.microsoft.com/office/drawing/2014/main" id="{46B213DE-F2F8-4FE2-8752-D9E40989EEC9}"/>
              </a:ext>
            </a:extLst>
          </p:cNvPr>
          <p:cNvPicPr/>
          <p:nvPr/>
        </p:nvPicPr>
        <p:blipFill>
          <a:blip r:embed="rId12" cstate="print">
            <a:extLst>
              <a:ext uri="{28A0092B-C50C-407E-A947-70E740481C1C}">
                <a14:useLocalDpi xmlns:a14="http://schemas.microsoft.com/office/drawing/2010/main"/>
              </a:ext>
            </a:extLst>
          </a:blip>
          <a:srcRect/>
          <a:stretch>
            <a:fillRect/>
          </a:stretch>
        </p:blipFill>
        <p:spPr bwMode="auto">
          <a:xfrm>
            <a:off x="4391602" y="6873619"/>
            <a:ext cx="782638" cy="822580"/>
          </a:xfrm>
          <a:prstGeom prst="rect">
            <a:avLst/>
          </a:prstGeom>
          <a:noFill/>
          <a:ln>
            <a:noFill/>
          </a:ln>
        </p:spPr>
      </p:pic>
      <p:sp>
        <p:nvSpPr>
          <p:cNvPr id="62" name="TextBox 61">
            <a:extLst>
              <a:ext uri="{FF2B5EF4-FFF2-40B4-BE49-F238E27FC236}">
                <a16:creationId xmlns:a16="http://schemas.microsoft.com/office/drawing/2014/main" id="{5A0A7BFE-4107-44A3-99AC-FB583954BF36}"/>
              </a:ext>
            </a:extLst>
          </p:cNvPr>
          <p:cNvSpPr txBox="1"/>
          <p:nvPr/>
        </p:nvSpPr>
        <p:spPr>
          <a:xfrm>
            <a:off x="3749335" y="6262774"/>
            <a:ext cx="2326279" cy="523220"/>
          </a:xfrm>
          <a:prstGeom prst="rect">
            <a:avLst/>
          </a:prstGeom>
          <a:noFill/>
        </p:spPr>
        <p:txBody>
          <a:bodyPr wrap="none" rtlCol="0">
            <a:spAutoFit/>
          </a:bodyPr>
          <a:lstStyle>
            <a:defPPr>
              <a:defRPr lang="en-US"/>
            </a:defPPr>
            <a:lvl1pPr>
              <a:defRPr sz="1600">
                <a:latin typeface="Lato" panose="020F0502020204030203" pitchFamily="34" charset="0"/>
                <a:ea typeface="Lato" panose="020F0502020204030203" pitchFamily="34" charset="0"/>
                <a:cs typeface="Lato" panose="020F0502020204030203" pitchFamily="34" charset="0"/>
              </a:defRPr>
            </a:lvl1pPr>
          </a:lstStyle>
          <a:p>
            <a:r>
              <a:rPr lang="pt-PT" sz="2800" dirty="0">
                <a:solidFill>
                  <a:srgbClr val="000000"/>
                </a:solidFill>
              </a:rPr>
              <a:t>Reconstrução</a:t>
            </a:r>
          </a:p>
        </p:txBody>
      </p:sp>
      <p:cxnSp>
        <p:nvCxnSpPr>
          <p:cNvPr id="63" name="Straight Arrow Connector 62">
            <a:extLst>
              <a:ext uri="{FF2B5EF4-FFF2-40B4-BE49-F238E27FC236}">
                <a16:creationId xmlns:a16="http://schemas.microsoft.com/office/drawing/2014/main" id="{896EA970-FFE8-40AE-A482-9571D383C9C9}"/>
              </a:ext>
            </a:extLst>
          </p:cNvPr>
          <p:cNvCxnSpPr>
            <a:endCxn id="62" idx="0"/>
          </p:cNvCxnSpPr>
          <p:nvPr/>
        </p:nvCxnSpPr>
        <p:spPr>
          <a:xfrm>
            <a:off x="3809712" y="5158852"/>
            <a:ext cx="1102763" cy="110392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FAE3224B-A71B-455E-8BB1-07632B7C0771}"/>
              </a:ext>
            </a:extLst>
          </p:cNvPr>
          <p:cNvCxnSpPr/>
          <p:nvPr/>
        </p:nvCxnSpPr>
        <p:spPr>
          <a:xfrm flipH="1">
            <a:off x="4912476" y="5177940"/>
            <a:ext cx="2686314" cy="1084835"/>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65" name="Picture 64">
            <a:extLst>
              <a:ext uri="{FF2B5EF4-FFF2-40B4-BE49-F238E27FC236}">
                <a16:creationId xmlns:a16="http://schemas.microsoft.com/office/drawing/2014/main" id="{20A1540F-EDFD-4AF6-B7BC-9A9D3161487C}"/>
              </a:ext>
            </a:extLst>
          </p:cNvPr>
          <p:cNvPicPr/>
          <p:nvPr/>
        </p:nvPicPr>
        <p:blipFill>
          <a:blip r:embed="rId13" cstate="print">
            <a:extLst>
              <a:ext uri="{28A0092B-C50C-407E-A947-70E740481C1C}">
                <a14:useLocalDpi xmlns:a14="http://schemas.microsoft.com/office/drawing/2010/main"/>
              </a:ext>
            </a:extLst>
          </a:blip>
          <a:srcRect/>
          <a:stretch>
            <a:fillRect/>
          </a:stretch>
        </p:blipFill>
        <p:spPr bwMode="auto">
          <a:xfrm>
            <a:off x="7525802" y="6877047"/>
            <a:ext cx="781388" cy="821266"/>
          </a:xfrm>
          <a:prstGeom prst="rect">
            <a:avLst/>
          </a:prstGeom>
          <a:noFill/>
          <a:ln>
            <a:noFill/>
          </a:ln>
        </p:spPr>
      </p:pic>
      <p:sp>
        <p:nvSpPr>
          <p:cNvPr id="66" name="TextBox 65">
            <a:extLst>
              <a:ext uri="{FF2B5EF4-FFF2-40B4-BE49-F238E27FC236}">
                <a16:creationId xmlns:a16="http://schemas.microsoft.com/office/drawing/2014/main" id="{D16B1522-69B5-4202-9773-FEFD152BAB6F}"/>
              </a:ext>
            </a:extLst>
          </p:cNvPr>
          <p:cNvSpPr txBox="1"/>
          <p:nvPr/>
        </p:nvSpPr>
        <p:spPr>
          <a:xfrm>
            <a:off x="6772641" y="5940748"/>
            <a:ext cx="2339102" cy="954107"/>
          </a:xfrm>
          <a:prstGeom prst="rect">
            <a:avLst/>
          </a:prstGeom>
          <a:noFill/>
        </p:spPr>
        <p:txBody>
          <a:bodyPr wrap="none" rtlCol="0">
            <a:spAutoFit/>
          </a:bodyPr>
          <a:lstStyle>
            <a:defPPr>
              <a:defRPr lang="en-US"/>
            </a:defPPr>
            <a:lvl1pPr>
              <a:defRPr sz="1600">
                <a:latin typeface="Lato" panose="020F0502020204030203" pitchFamily="34" charset="0"/>
                <a:ea typeface="Lato" panose="020F0502020204030203" pitchFamily="34" charset="0"/>
                <a:cs typeface="Lato" panose="020F0502020204030203" pitchFamily="34" charset="0"/>
              </a:defRPr>
            </a:lvl1pPr>
          </a:lstStyle>
          <a:p>
            <a:r>
              <a:rPr lang="pt-PT" sz="2800" dirty="0">
                <a:solidFill>
                  <a:srgbClr val="000000"/>
                </a:solidFill>
              </a:rPr>
              <a:t>Revestimento</a:t>
            </a:r>
          </a:p>
          <a:p>
            <a:r>
              <a:rPr lang="pt-PT" sz="2800" dirty="0">
                <a:solidFill>
                  <a:srgbClr val="000000"/>
                </a:solidFill>
              </a:rPr>
              <a:t>plástico</a:t>
            </a:r>
          </a:p>
        </p:txBody>
      </p:sp>
      <p:cxnSp>
        <p:nvCxnSpPr>
          <p:cNvPr id="67" name="Straight Arrow Connector 66">
            <a:extLst>
              <a:ext uri="{FF2B5EF4-FFF2-40B4-BE49-F238E27FC236}">
                <a16:creationId xmlns:a16="http://schemas.microsoft.com/office/drawing/2014/main" id="{AE2E896B-8F61-40B6-AC1F-7256138E1FB3}"/>
              </a:ext>
            </a:extLst>
          </p:cNvPr>
          <p:cNvCxnSpPr>
            <a:cxnSpLocks/>
          </p:cNvCxnSpPr>
          <p:nvPr/>
        </p:nvCxnSpPr>
        <p:spPr>
          <a:xfrm flipH="1">
            <a:off x="7983190" y="5599742"/>
            <a:ext cx="16920" cy="83714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68" name="Picture 67">
            <a:extLst>
              <a:ext uri="{FF2B5EF4-FFF2-40B4-BE49-F238E27FC236}">
                <a16:creationId xmlns:a16="http://schemas.microsoft.com/office/drawing/2014/main" id="{394414D6-5EE9-454F-A814-167C5F1C436B}"/>
              </a:ext>
            </a:extLst>
          </p:cNvPr>
          <p:cNvPicPr/>
          <p:nvPr/>
        </p:nvPicPr>
        <p:blipFill>
          <a:blip r:embed="rId14" cstate="print">
            <a:extLst>
              <a:ext uri="{28A0092B-C50C-407E-A947-70E740481C1C}">
                <a14:useLocalDpi xmlns:a14="http://schemas.microsoft.com/office/drawing/2010/main"/>
              </a:ext>
            </a:extLst>
          </a:blip>
          <a:srcRect/>
          <a:stretch>
            <a:fillRect/>
          </a:stretch>
        </p:blipFill>
        <p:spPr bwMode="auto">
          <a:xfrm>
            <a:off x="10380845" y="6874933"/>
            <a:ext cx="781388" cy="821266"/>
          </a:xfrm>
          <a:prstGeom prst="rect">
            <a:avLst/>
          </a:prstGeom>
          <a:noFill/>
          <a:ln>
            <a:noFill/>
          </a:ln>
        </p:spPr>
      </p:pic>
      <p:sp>
        <p:nvSpPr>
          <p:cNvPr id="69" name="TextBox 68">
            <a:extLst>
              <a:ext uri="{FF2B5EF4-FFF2-40B4-BE49-F238E27FC236}">
                <a16:creationId xmlns:a16="http://schemas.microsoft.com/office/drawing/2014/main" id="{68F05FFB-A7EE-4629-A9F8-7B02C3F7F825}"/>
              </a:ext>
            </a:extLst>
          </p:cNvPr>
          <p:cNvSpPr txBox="1"/>
          <p:nvPr/>
        </p:nvSpPr>
        <p:spPr>
          <a:xfrm>
            <a:off x="9966921" y="6262774"/>
            <a:ext cx="1773242" cy="523220"/>
          </a:xfrm>
          <a:prstGeom prst="rect">
            <a:avLst/>
          </a:prstGeom>
          <a:noFill/>
        </p:spPr>
        <p:txBody>
          <a:bodyPr wrap="none" rtlCol="0">
            <a:spAutoFit/>
          </a:bodyPr>
          <a:lstStyle>
            <a:defPPr>
              <a:defRPr lang="en-US"/>
            </a:defPPr>
            <a:lvl1pPr>
              <a:defRPr sz="1600">
                <a:latin typeface="Lato" panose="020F0502020204030203" pitchFamily="34" charset="0"/>
                <a:ea typeface="Lato" panose="020F0502020204030203" pitchFamily="34" charset="0"/>
                <a:cs typeface="Lato" panose="020F0502020204030203" pitchFamily="34" charset="0"/>
              </a:defRPr>
            </a:lvl1pPr>
          </a:lstStyle>
          <a:p>
            <a:r>
              <a:rPr lang="pt-PT" sz="2800" dirty="0">
                <a:solidFill>
                  <a:srgbClr val="000000"/>
                </a:solidFill>
              </a:rPr>
              <a:t>Alimentos</a:t>
            </a:r>
          </a:p>
        </p:txBody>
      </p:sp>
      <p:cxnSp>
        <p:nvCxnSpPr>
          <p:cNvPr id="70" name="Straight Arrow Connector 69">
            <a:extLst>
              <a:ext uri="{FF2B5EF4-FFF2-40B4-BE49-F238E27FC236}">
                <a16:creationId xmlns:a16="http://schemas.microsoft.com/office/drawing/2014/main" id="{6D24B590-A733-4EB8-8097-B2C4DB95488B}"/>
              </a:ext>
            </a:extLst>
          </p:cNvPr>
          <p:cNvCxnSpPr>
            <a:endCxn id="69" idx="0"/>
          </p:cNvCxnSpPr>
          <p:nvPr/>
        </p:nvCxnSpPr>
        <p:spPr>
          <a:xfrm>
            <a:off x="8401431" y="5177940"/>
            <a:ext cx="2452111" cy="1084834"/>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4631B75E-2EE1-4301-8AB9-E6FC96B07D98}"/>
              </a:ext>
            </a:extLst>
          </p:cNvPr>
          <p:cNvCxnSpPr/>
          <p:nvPr/>
        </p:nvCxnSpPr>
        <p:spPr>
          <a:xfrm flipH="1">
            <a:off x="10853540" y="5158852"/>
            <a:ext cx="1336968" cy="110392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72" name="Picture 71">
            <a:extLst>
              <a:ext uri="{FF2B5EF4-FFF2-40B4-BE49-F238E27FC236}">
                <a16:creationId xmlns:a16="http://schemas.microsoft.com/office/drawing/2014/main" id="{2B1F5CCD-BF55-4C97-AFFF-597EA2B7EE4C}"/>
              </a:ext>
            </a:extLst>
          </p:cNvPr>
          <p:cNvPicPr/>
          <p:nvPr/>
        </p:nvPicPr>
        <p:blipFill>
          <a:blip r:embed="rId15" cstate="print">
            <a:extLst>
              <a:ext uri="{28A0092B-C50C-407E-A947-70E740481C1C}">
                <a14:useLocalDpi xmlns:a14="http://schemas.microsoft.com/office/drawing/2010/main"/>
              </a:ext>
            </a:extLst>
          </a:blip>
          <a:srcRect/>
          <a:stretch>
            <a:fillRect/>
          </a:stretch>
        </p:blipFill>
        <p:spPr bwMode="auto">
          <a:xfrm>
            <a:off x="12362982" y="6891204"/>
            <a:ext cx="782638" cy="822580"/>
          </a:xfrm>
          <a:prstGeom prst="rect">
            <a:avLst/>
          </a:prstGeom>
          <a:noFill/>
          <a:ln>
            <a:noFill/>
          </a:ln>
        </p:spPr>
      </p:pic>
      <p:sp>
        <p:nvSpPr>
          <p:cNvPr id="73" name="TextBox 72">
            <a:extLst>
              <a:ext uri="{FF2B5EF4-FFF2-40B4-BE49-F238E27FC236}">
                <a16:creationId xmlns:a16="http://schemas.microsoft.com/office/drawing/2014/main" id="{37FDD53E-2A94-4A06-9242-C2FE385B7EB8}"/>
              </a:ext>
            </a:extLst>
          </p:cNvPr>
          <p:cNvSpPr txBox="1"/>
          <p:nvPr/>
        </p:nvSpPr>
        <p:spPr>
          <a:xfrm>
            <a:off x="11815657" y="5988037"/>
            <a:ext cx="2090636" cy="954107"/>
          </a:xfrm>
          <a:prstGeom prst="rect">
            <a:avLst/>
          </a:prstGeom>
          <a:noFill/>
        </p:spPr>
        <p:txBody>
          <a:bodyPr wrap="none" rtlCol="0">
            <a:spAutoFit/>
          </a:bodyPr>
          <a:lstStyle>
            <a:defPPr>
              <a:defRPr lang="en-US"/>
            </a:defPPr>
            <a:lvl1pPr>
              <a:defRPr sz="1600">
                <a:latin typeface="Lato" panose="020F0502020204030203" pitchFamily="34" charset="0"/>
                <a:ea typeface="Lato" panose="020F0502020204030203" pitchFamily="34" charset="0"/>
                <a:cs typeface="Lato" panose="020F0502020204030203" pitchFamily="34" charset="0"/>
              </a:defRPr>
            </a:lvl1pPr>
          </a:lstStyle>
          <a:p>
            <a:r>
              <a:rPr lang="pt-PT" sz="2800" dirty="0">
                <a:solidFill>
                  <a:srgbClr val="000000"/>
                </a:solidFill>
              </a:rPr>
              <a:t>Meios de</a:t>
            </a:r>
          </a:p>
          <a:p>
            <a:r>
              <a:rPr lang="pt-PT" sz="2800" dirty="0">
                <a:solidFill>
                  <a:srgbClr val="000000"/>
                </a:solidFill>
              </a:rPr>
              <a:t>subsistência</a:t>
            </a:r>
          </a:p>
        </p:txBody>
      </p:sp>
      <p:cxnSp>
        <p:nvCxnSpPr>
          <p:cNvPr id="74" name="Straight Arrow Connector 73">
            <a:extLst>
              <a:ext uri="{FF2B5EF4-FFF2-40B4-BE49-F238E27FC236}">
                <a16:creationId xmlns:a16="http://schemas.microsoft.com/office/drawing/2014/main" id="{43B4EC56-0169-4A22-93B9-19FC015C143B}"/>
              </a:ext>
            </a:extLst>
          </p:cNvPr>
          <p:cNvCxnSpPr>
            <a:cxnSpLocks/>
          </p:cNvCxnSpPr>
          <p:nvPr/>
        </p:nvCxnSpPr>
        <p:spPr>
          <a:xfrm flipH="1">
            <a:off x="12583562" y="5580654"/>
            <a:ext cx="8267" cy="83714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75" name="Picture 74">
            <a:extLst>
              <a:ext uri="{FF2B5EF4-FFF2-40B4-BE49-F238E27FC236}">
                <a16:creationId xmlns:a16="http://schemas.microsoft.com/office/drawing/2014/main" id="{4C92B0CF-C7E8-4FAC-A911-02D3DAC1E2CE}"/>
              </a:ext>
            </a:extLst>
          </p:cNvPr>
          <p:cNvPicPr/>
          <p:nvPr/>
        </p:nvPicPr>
        <p:blipFill>
          <a:blip r:embed="rId16" cstate="print">
            <a:extLst>
              <a:ext uri="{28A0092B-C50C-407E-A947-70E740481C1C}">
                <a14:useLocalDpi xmlns:a14="http://schemas.microsoft.com/office/drawing/2010/main"/>
              </a:ext>
            </a:extLst>
          </a:blip>
          <a:srcRect/>
          <a:stretch>
            <a:fillRect/>
          </a:stretch>
        </p:blipFill>
        <p:spPr bwMode="auto">
          <a:xfrm>
            <a:off x="14972092" y="6863106"/>
            <a:ext cx="802642" cy="843605"/>
          </a:xfrm>
          <a:prstGeom prst="rect">
            <a:avLst/>
          </a:prstGeom>
          <a:noFill/>
          <a:ln>
            <a:noFill/>
          </a:ln>
        </p:spPr>
      </p:pic>
      <p:sp>
        <p:nvSpPr>
          <p:cNvPr id="76" name="TextBox 75">
            <a:extLst>
              <a:ext uri="{FF2B5EF4-FFF2-40B4-BE49-F238E27FC236}">
                <a16:creationId xmlns:a16="http://schemas.microsoft.com/office/drawing/2014/main" id="{4901145C-67AB-4866-B316-3C8224E33E91}"/>
              </a:ext>
            </a:extLst>
          </p:cNvPr>
          <p:cNvSpPr txBox="1"/>
          <p:nvPr/>
        </p:nvSpPr>
        <p:spPr>
          <a:xfrm>
            <a:off x="14561736" y="6262774"/>
            <a:ext cx="1686679" cy="523220"/>
          </a:xfrm>
          <a:prstGeom prst="rect">
            <a:avLst/>
          </a:prstGeom>
          <a:noFill/>
        </p:spPr>
        <p:txBody>
          <a:bodyPr wrap="none" rtlCol="0">
            <a:spAutoFit/>
          </a:bodyPr>
          <a:lstStyle>
            <a:defPPr>
              <a:defRPr lang="en-US"/>
            </a:defPPr>
            <a:lvl1pPr>
              <a:defRPr sz="1600">
                <a:latin typeface="Lato" panose="020F0502020204030203" pitchFamily="34" charset="0"/>
                <a:ea typeface="Lato" panose="020F0502020204030203" pitchFamily="34" charset="0"/>
                <a:cs typeface="Lato" panose="020F0502020204030203" pitchFamily="34" charset="0"/>
              </a:defRPr>
            </a:lvl1pPr>
          </a:lstStyle>
          <a:p>
            <a:r>
              <a:rPr lang="pt-PT" sz="2800" dirty="0">
                <a:solidFill>
                  <a:srgbClr val="000000"/>
                </a:solidFill>
              </a:rPr>
              <a:t>Educação</a:t>
            </a:r>
          </a:p>
        </p:txBody>
      </p:sp>
      <p:cxnSp>
        <p:nvCxnSpPr>
          <p:cNvPr id="77" name="Straight Arrow Connector 76">
            <a:extLst>
              <a:ext uri="{FF2B5EF4-FFF2-40B4-BE49-F238E27FC236}">
                <a16:creationId xmlns:a16="http://schemas.microsoft.com/office/drawing/2014/main" id="{5F866D55-AA20-44EF-A7D0-7E87A0C6DA95}"/>
              </a:ext>
            </a:extLst>
          </p:cNvPr>
          <p:cNvCxnSpPr>
            <a:endCxn id="76" idx="0"/>
          </p:cNvCxnSpPr>
          <p:nvPr/>
        </p:nvCxnSpPr>
        <p:spPr>
          <a:xfrm>
            <a:off x="12993151" y="5158852"/>
            <a:ext cx="2411925" cy="110392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567526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6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6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6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0"/>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7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7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73"/>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7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7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76"/>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4" grpId="0"/>
      <p:bldP spid="59" grpId="0"/>
      <p:bldP spid="62" grpId="0"/>
      <p:bldP spid="66" grpId="0"/>
      <p:bldP spid="69" grpId="0"/>
      <p:bldP spid="73" grpId="0"/>
      <p:bldP spid="7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2CD46-7C6F-4338-BA28-6D6ED43C5C44}"/>
              </a:ext>
            </a:extLst>
          </p:cNvPr>
          <p:cNvSpPr>
            <a:spLocks noGrp="1"/>
          </p:cNvSpPr>
          <p:nvPr>
            <p:ph type="title"/>
          </p:nvPr>
        </p:nvSpPr>
        <p:spPr>
          <a:xfrm>
            <a:off x="392704" y="70423"/>
            <a:ext cx="16511973" cy="1130300"/>
          </a:xfrm>
        </p:spPr>
        <p:txBody>
          <a:bodyPr>
            <a:noAutofit/>
          </a:bodyPr>
          <a:lstStyle/>
          <a:p>
            <a:r>
              <a:rPr lang="pt-PT" dirty="0"/>
              <a:t>Uma r</a:t>
            </a:r>
            <a:r>
              <a:rPr lang="pt-PT" noProof="0" dirty="0" err="1">
                <a:solidFill>
                  <a:srgbClr val="000000"/>
                </a:solidFill>
              </a:rPr>
              <a:t>esposta</a:t>
            </a:r>
            <a:r>
              <a:rPr lang="pt-PT" noProof="0" dirty="0">
                <a:solidFill>
                  <a:srgbClr val="000000"/>
                </a:solidFill>
              </a:rPr>
              <a:t> eficaz começa com a compreensão das </a:t>
            </a:r>
            <a:r>
              <a:rPr lang="pt-PT" noProof="0" dirty="0" err="1">
                <a:solidFill>
                  <a:srgbClr val="000000"/>
                </a:solidFill>
              </a:rPr>
              <a:t>situaç</a:t>
            </a:r>
            <a:r>
              <a:rPr lang="pt-PT" dirty="0" err="1"/>
              <a:t>ões</a:t>
            </a:r>
            <a:r>
              <a:rPr lang="pt-PT" dirty="0"/>
              <a:t> concretas</a:t>
            </a:r>
            <a:endParaRPr lang="en-GB" noProof="0" dirty="0">
              <a:solidFill>
                <a:srgbClr val="000000"/>
              </a:solidFill>
            </a:endParaRPr>
          </a:p>
        </p:txBody>
      </p:sp>
      <p:sp>
        <p:nvSpPr>
          <p:cNvPr id="3" name="Text Placeholder 2">
            <a:extLst>
              <a:ext uri="{FF2B5EF4-FFF2-40B4-BE49-F238E27FC236}">
                <a16:creationId xmlns:a16="http://schemas.microsoft.com/office/drawing/2014/main" id="{53763175-2F47-4F20-A2E6-39F57834AD4C}"/>
              </a:ext>
            </a:extLst>
          </p:cNvPr>
          <p:cNvSpPr>
            <a:spLocks noGrp="1"/>
          </p:cNvSpPr>
          <p:nvPr>
            <p:ph type="body" sz="half" idx="1"/>
          </p:nvPr>
        </p:nvSpPr>
        <p:spPr>
          <a:xfrm>
            <a:off x="1325775" y="2555712"/>
            <a:ext cx="14504775" cy="5673887"/>
          </a:xfrm>
        </p:spPr>
        <p:txBody>
          <a:bodyPr>
            <a:noAutofit/>
          </a:bodyPr>
          <a:lstStyle/>
          <a:p>
            <a:pPr lvl="0" algn="l"/>
            <a:r>
              <a:rPr lang="pt-PT" sz="4400" b="1" noProof="0" dirty="0">
                <a:solidFill>
                  <a:srgbClr val="000000"/>
                </a:solidFill>
              </a:rPr>
              <a:t>Para se conseguir dar uma resposta eficaz, é preciso compreender:</a:t>
            </a:r>
            <a:endParaRPr lang="en-GB" sz="4400" b="1" noProof="0" dirty="0">
              <a:solidFill>
                <a:srgbClr val="000000"/>
              </a:solidFill>
            </a:endParaRPr>
          </a:p>
          <a:p>
            <a:pPr marL="457200" indent="-457200">
              <a:buFont typeface="Arial" panose="020B0604020202020204" pitchFamily="34" charset="0"/>
              <a:buChar char="•"/>
            </a:pPr>
            <a:r>
              <a:rPr lang="pt-PT" sz="4400" dirty="0">
                <a:solidFill>
                  <a:srgbClr val="000000"/>
                </a:solidFill>
              </a:rPr>
              <a:t>as necessidades reais e a forma como as satisfazer na prática;</a:t>
            </a:r>
          </a:p>
          <a:p>
            <a:pPr marL="457200" indent="-457200">
              <a:buFont typeface="Arial" panose="020B0604020202020204" pitchFamily="34" charset="0"/>
              <a:buChar char="•"/>
            </a:pPr>
            <a:r>
              <a:rPr lang="pt-PT" sz="4400" dirty="0">
                <a:solidFill>
                  <a:srgbClr val="000000"/>
                </a:solidFill>
              </a:rPr>
              <a:t>como estão a funcionar os mercados; e </a:t>
            </a:r>
          </a:p>
          <a:p>
            <a:pPr marL="457200" indent="-457200">
              <a:buFont typeface="Arial" panose="020B0604020202020204" pitchFamily="34" charset="0"/>
              <a:buChar char="•"/>
            </a:pPr>
            <a:r>
              <a:rPr lang="pt-PT" sz="4400" dirty="0">
                <a:solidFill>
                  <a:srgbClr val="000000"/>
                </a:solidFill>
              </a:rPr>
              <a:t>que bens e serviços estão disponíveis a nível local, nacional, regional e internacional.</a:t>
            </a:r>
            <a:endParaRPr lang="en-GB" sz="4400" noProof="0" dirty="0">
              <a:solidFill>
                <a:srgbClr val="000000"/>
              </a:solidFill>
            </a:endParaRPr>
          </a:p>
        </p:txBody>
      </p:sp>
      <p:sp>
        <p:nvSpPr>
          <p:cNvPr id="4" name="Slide Number">
            <a:extLst>
              <a:ext uri="{FF2B5EF4-FFF2-40B4-BE49-F238E27FC236}">
                <a16:creationId xmlns:a16="http://schemas.microsoft.com/office/drawing/2014/main" id="{65667024-573F-42F9-807B-D23D0D83BBF4}"/>
              </a:ext>
            </a:extLst>
          </p:cNvP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5</a:t>
            </a:fld>
            <a:endParaRPr dirty="0"/>
          </a:p>
        </p:txBody>
      </p:sp>
    </p:spTree>
    <p:extLst>
      <p:ext uri="{BB962C8B-B14F-4D97-AF65-F5344CB8AC3E}">
        <p14:creationId xmlns:p14="http://schemas.microsoft.com/office/powerpoint/2010/main" val="356769011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DE2BC-6D06-4A90-92D5-4E229EF2F82A}"/>
              </a:ext>
            </a:extLst>
          </p:cNvPr>
          <p:cNvSpPr>
            <a:spLocks noGrp="1"/>
          </p:cNvSpPr>
          <p:nvPr>
            <p:ph type="title"/>
          </p:nvPr>
        </p:nvSpPr>
        <p:spPr>
          <a:xfrm>
            <a:off x="392704" y="70423"/>
            <a:ext cx="15814248" cy="1130300"/>
          </a:xfrm>
        </p:spPr>
        <p:txBody>
          <a:bodyPr>
            <a:normAutofit fontScale="90000"/>
          </a:bodyPr>
          <a:lstStyle/>
          <a:p>
            <a:r>
              <a:rPr lang="pt-PT">
                <a:solidFill>
                  <a:srgbClr val="000000"/>
                </a:solidFill>
              </a:rPr>
              <a:t>A mesma catástrofe, necessidades diferentes</a:t>
            </a:r>
          </a:p>
        </p:txBody>
      </p:sp>
      <p:sp>
        <p:nvSpPr>
          <p:cNvPr id="3" name="Text Placeholder 2">
            <a:extLst>
              <a:ext uri="{FF2B5EF4-FFF2-40B4-BE49-F238E27FC236}">
                <a16:creationId xmlns:a16="http://schemas.microsoft.com/office/drawing/2014/main" id="{35B4BD82-D1D8-453F-8F36-92FABE59D054}"/>
              </a:ext>
            </a:extLst>
          </p:cNvPr>
          <p:cNvSpPr>
            <a:spLocks noGrp="1"/>
          </p:cNvSpPr>
          <p:nvPr>
            <p:ph type="body" sz="half" idx="1"/>
          </p:nvPr>
        </p:nvSpPr>
        <p:spPr>
          <a:xfrm>
            <a:off x="998298" y="1547564"/>
            <a:ext cx="15208654" cy="7625777"/>
          </a:xfrm>
        </p:spPr>
        <p:txBody>
          <a:bodyPr>
            <a:normAutofit/>
          </a:bodyPr>
          <a:lstStyle/>
          <a:p>
            <a:r>
              <a:rPr lang="pt-PT" dirty="0">
                <a:solidFill>
                  <a:srgbClr val="000000"/>
                </a:solidFill>
              </a:rPr>
              <a:t>Agora terá a oportunidade de ver como a ajuda em dinheiro pode ser individualizada.</a:t>
            </a:r>
          </a:p>
          <a:p>
            <a:pPr lvl="1" algn="ctr">
              <a:spcBef>
                <a:spcPts val="3000"/>
              </a:spcBef>
              <a:spcAft>
                <a:spcPts val="3000"/>
              </a:spcAft>
            </a:pPr>
            <a:r>
              <a:rPr lang="pt-PT" sz="8600" b="1" dirty="0">
                <a:solidFill>
                  <a:srgbClr val="000000"/>
                </a:solidFill>
              </a:rPr>
              <a:t>SISMO!</a:t>
            </a:r>
          </a:p>
          <a:p>
            <a:pPr>
              <a:spcBef>
                <a:spcPts val="0"/>
              </a:spcBef>
            </a:pPr>
            <a:r>
              <a:rPr lang="pt-PT" b="1" dirty="0">
                <a:solidFill>
                  <a:srgbClr val="000000"/>
                </a:solidFill>
              </a:rPr>
              <a:t>Instruções:</a:t>
            </a:r>
          </a:p>
          <a:p>
            <a:pPr marL="571500" indent="-571500">
              <a:buFont typeface="Arial" panose="020B0604020202020204" pitchFamily="34" charset="0"/>
              <a:buChar char="•"/>
            </a:pPr>
            <a:r>
              <a:rPr lang="pt-PT" dirty="0">
                <a:solidFill>
                  <a:srgbClr val="000000"/>
                </a:solidFill>
              </a:rPr>
              <a:t>Leia o cenário e as situações na folha de atividades. </a:t>
            </a:r>
          </a:p>
          <a:p>
            <a:pPr marL="571500" indent="-571500">
              <a:buFont typeface="Arial" panose="020B0604020202020204" pitchFamily="34" charset="0"/>
              <a:buChar char="•"/>
            </a:pPr>
            <a:r>
              <a:rPr lang="pt-PT" dirty="0">
                <a:solidFill>
                  <a:srgbClr val="000000"/>
                </a:solidFill>
              </a:rPr>
              <a:t>Decida, para cada situação, como gastaria o dinheiro que lhe é fornecido para satisfazer as suas necessidades.</a:t>
            </a:r>
          </a:p>
        </p:txBody>
      </p:sp>
      <p:sp>
        <p:nvSpPr>
          <p:cNvPr id="4" name="Slide Number Placeholder 3">
            <a:extLst>
              <a:ext uri="{FF2B5EF4-FFF2-40B4-BE49-F238E27FC236}">
                <a16:creationId xmlns:a16="http://schemas.microsoft.com/office/drawing/2014/main" id="{0A35ADCB-C9E1-4CBF-B115-E07CCDF5EEDB}"/>
              </a:ext>
            </a:extLst>
          </p:cNvPr>
          <p:cNvSpPr>
            <a:spLocks noGrp="1"/>
          </p:cNvSpPr>
          <p:nvPr>
            <p:ph type="sldNum" sz="quarter" idx="2"/>
          </p:nvPr>
        </p:nvSpPr>
        <p:spPr>
          <a:xfrm>
            <a:off x="3390428" y="8809567"/>
            <a:ext cx="238848" cy="389915"/>
          </a:xfrm>
        </p:spPr>
        <p:txBody>
          <a:bodyPr/>
          <a:lstStyle/>
          <a:p>
            <a:fld id="{86CB4B4D-7CA3-9044-876B-883B54F8677D}" type="slidenum">
              <a:rPr lang="pt-PT" smtClean="0"/>
              <a:t>6</a:t>
            </a:fld>
            <a:endParaRPr lang="pt-PT"/>
          </a:p>
        </p:txBody>
      </p:sp>
    </p:spTree>
    <p:extLst>
      <p:ext uri="{BB962C8B-B14F-4D97-AF65-F5344CB8AC3E}">
        <p14:creationId xmlns:p14="http://schemas.microsoft.com/office/powerpoint/2010/main" val="20748584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1DD41-7DD3-4D8D-A283-22471E49DC81}"/>
              </a:ext>
            </a:extLst>
          </p:cNvPr>
          <p:cNvSpPr>
            <a:spLocks noGrp="1"/>
          </p:cNvSpPr>
          <p:nvPr>
            <p:ph type="title"/>
          </p:nvPr>
        </p:nvSpPr>
        <p:spPr/>
        <p:txBody>
          <a:bodyPr/>
          <a:lstStyle/>
          <a:p>
            <a:r>
              <a:rPr lang="en-GB" noProof="0" dirty="0" err="1">
                <a:solidFill>
                  <a:srgbClr val="000000"/>
                </a:solidFill>
              </a:rPr>
              <a:t>Atividade</a:t>
            </a:r>
            <a:r>
              <a:rPr lang="en-GB" noProof="0" dirty="0">
                <a:solidFill>
                  <a:srgbClr val="000000"/>
                </a:solidFill>
              </a:rPr>
              <a:t> 1: Debate</a:t>
            </a:r>
          </a:p>
        </p:txBody>
      </p:sp>
      <p:sp>
        <p:nvSpPr>
          <p:cNvPr id="3" name="Text Placeholder 2">
            <a:extLst>
              <a:ext uri="{FF2B5EF4-FFF2-40B4-BE49-F238E27FC236}">
                <a16:creationId xmlns:a16="http://schemas.microsoft.com/office/drawing/2014/main" id="{EFD4A641-FF13-41A6-9810-4EEEAAF1E8A4}"/>
              </a:ext>
            </a:extLst>
          </p:cNvPr>
          <p:cNvSpPr>
            <a:spLocks noGrp="1"/>
          </p:cNvSpPr>
          <p:nvPr>
            <p:ph type="body" sz="half" idx="1"/>
          </p:nvPr>
        </p:nvSpPr>
        <p:spPr>
          <a:xfrm>
            <a:off x="1231991" y="1362635"/>
            <a:ext cx="14743115" cy="6614715"/>
          </a:xfrm>
        </p:spPr>
        <p:txBody>
          <a:bodyPr>
            <a:noAutofit/>
          </a:bodyPr>
          <a:lstStyle/>
          <a:p>
            <a:pPr marL="571500" indent="-571500">
              <a:buFont typeface="Arial" panose="020B0604020202020204" pitchFamily="34" charset="0"/>
              <a:buChar char="•"/>
            </a:pPr>
            <a:r>
              <a:rPr lang="pt-PT" sz="5400" dirty="0">
                <a:solidFill>
                  <a:srgbClr val="000000"/>
                </a:solidFill>
              </a:rPr>
              <a:t>Quão fácil foi decidir sobre as suas necessidades prioritárias?</a:t>
            </a:r>
          </a:p>
          <a:p>
            <a:pPr marL="571500" indent="-571500">
              <a:buFont typeface="Arial" panose="020B0604020202020204" pitchFamily="34" charset="0"/>
              <a:buChar char="•"/>
            </a:pPr>
            <a:r>
              <a:rPr lang="pt-PT" sz="5400" dirty="0">
                <a:solidFill>
                  <a:srgbClr val="000000"/>
                </a:solidFill>
              </a:rPr>
              <a:t>As suas necessidades prioritárias mudaram entre o mês 1 e o mês 2?</a:t>
            </a:r>
          </a:p>
          <a:p>
            <a:pPr marL="571500" indent="-571500">
              <a:buFont typeface="Arial" panose="020B0604020202020204" pitchFamily="34" charset="0"/>
              <a:buChar char="•"/>
            </a:pPr>
            <a:r>
              <a:rPr lang="pt-PT" sz="5400" dirty="0">
                <a:solidFill>
                  <a:srgbClr val="000000"/>
                </a:solidFill>
              </a:rPr>
              <a:t>Teve em consideração o prazo de 6 meses de ajuda na elaboração do seu orçamento?</a:t>
            </a:r>
          </a:p>
        </p:txBody>
      </p:sp>
      <p:sp>
        <p:nvSpPr>
          <p:cNvPr id="4" name="Slide Number Placeholder 3">
            <a:extLst>
              <a:ext uri="{FF2B5EF4-FFF2-40B4-BE49-F238E27FC236}">
                <a16:creationId xmlns:a16="http://schemas.microsoft.com/office/drawing/2014/main" id="{A59DC8F0-61FB-4962-B0FB-CFB9C5595EC0}"/>
              </a:ext>
            </a:extLst>
          </p:cNvPr>
          <p:cNvSpPr>
            <a:spLocks noGrp="1"/>
          </p:cNvSpPr>
          <p:nvPr>
            <p:ph type="sldNum" sz="quarter" idx="2"/>
          </p:nvPr>
        </p:nvSpPr>
        <p:spPr/>
        <p:txBody>
          <a:bodyPr/>
          <a:lstStyle/>
          <a:p>
            <a:fld id="{86CB4B4D-7CA3-9044-876B-883B54F8677D}" type="slidenum">
              <a:rPr lang="en-US" smtClean="0"/>
              <a:t>7</a:t>
            </a:fld>
            <a:endParaRPr lang="en-US" dirty="0"/>
          </a:p>
        </p:txBody>
      </p:sp>
    </p:spTree>
    <p:extLst>
      <p:ext uri="{BB962C8B-B14F-4D97-AF65-F5344CB8AC3E}">
        <p14:creationId xmlns:p14="http://schemas.microsoft.com/office/powerpoint/2010/main" val="45314943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group of people around each other&#10;&#10;Description automatically generated">
            <a:extLst>
              <a:ext uri="{FF2B5EF4-FFF2-40B4-BE49-F238E27FC236}">
                <a16:creationId xmlns:a16="http://schemas.microsoft.com/office/drawing/2014/main" id="{9765DD56-BFC5-4A90-B9F9-51CE3E97F396}"/>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5" name="Title 4">
            <a:extLst>
              <a:ext uri="{FF2B5EF4-FFF2-40B4-BE49-F238E27FC236}">
                <a16:creationId xmlns:a16="http://schemas.microsoft.com/office/drawing/2014/main" id="{4E6D4FE7-847C-4F16-8983-23D50214DF4D}"/>
              </a:ext>
            </a:extLst>
          </p:cNvPr>
          <p:cNvSpPr>
            <a:spLocks noGrp="1"/>
          </p:cNvSpPr>
          <p:nvPr>
            <p:ph type="title"/>
          </p:nvPr>
        </p:nvSpPr>
        <p:spPr>
          <a:xfrm>
            <a:off x="1270039" y="3555557"/>
            <a:ext cx="9117545" cy="1988692"/>
          </a:xfrm>
        </p:spPr>
        <p:txBody>
          <a:bodyPr>
            <a:normAutofit fontScale="90000"/>
          </a:bodyPr>
          <a:lstStyle/>
          <a:p>
            <a:r>
              <a:rPr lang="pt-PT" dirty="0">
                <a:solidFill>
                  <a:srgbClr val="000000"/>
                </a:solidFill>
              </a:rPr>
              <a:t>Considerações no âmbito da ajuda em dinheiro</a:t>
            </a:r>
          </a:p>
        </p:txBody>
      </p:sp>
      <p:sp>
        <p:nvSpPr>
          <p:cNvPr id="7" name="Text Placeholder 6">
            <a:extLst>
              <a:ext uri="{FF2B5EF4-FFF2-40B4-BE49-F238E27FC236}">
                <a16:creationId xmlns:a16="http://schemas.microsoft.com/office/drawing/2014/main" id="{6C5575CF-2DDB-49F6-B19C-DC5977E14F29}"/>
              </a:ext>
            </a:extLst>
          </p:cNvPr>
          <p:cNvSpPr>
            <a:spLocks noGrp="1"/>
          </p:cNvSpPr>
          <p:nvPr>
            <p:ph type="body" sz="quarter" idx="14"/>
          </p:nvPr>
        </p:nvSpPr>
        <p:spPr>
          <a:xfrm>
            <a:off x="11116839" y="9213588"/>
            <a:ext cx="6549451" cy="406401"/>
          </a:xfrm>
        </p:spPr>
        <p:txBody>
          <a:bodyPr>
            <a:normAutofit/>
          </a:bodyPr>
          <a:lstStyle/>
          <a:p>
            <a:r>
              <a:rPr lang="pt-PT" sz="2000">
                <a:solidFill>
                  <a:srgbClr val="00B297"/>
                </a:solidFill>
                <a:latin typeface="Open Sans Regular"/>
                <a:sym typeface="Open Sans Regular"/>
              </a:rPr>
              <a:t>PMA/Ismail Taxta</a:t>
            </a:r>
          </a:p>
        </p:txBody>
      </p:sp>
      <p:sp>
        <p:nvSpPr>
          <p:cNvPr id="4" name="Slide Number Placeholder 3">
            <a:extLst>
              <a:ext uri="{FF2B5EF4-FFF2-40B4-BE49-F238E27FC236}">
                <a16:creationId xmlns:a16="http://schemas.microsoft.com/office/drawing/2014/main" id="{8F726A43-EA54-460B-BD9E-89AEBD03B40B}"/>
              </a:ext>
            </a:extLst>
          </p:cNvPr>
          <p:cNvSpPr>
            <a:spLocks noGrp="1"/>
          </p:cNvSpPr>
          <p:nvPr>
            <p:ph type="sldNum" sz="quarter" idx="2"/>
          </p:nvPr>
        </p:nvSpPr>
        <p:spPr>
          <a:xfrm>
            <a:off x="3396741" y="8803219"/>
            <a:ext cx="248466" cy="410369"/>
          </a:xfrm>
        </p:spPr>
        <p:txBody>
          <a:bodyPr/>
          <a:lstStyle/>
          <a:p>
            <a:fld id="{86CB4B4D-7CA3-9044-876B-883B54F8677D}" type="slidenum">
              <a:rPr lang="pt-PT" smtClean="0"/>
              <a:t>8</a:t>
            </a:fld>
            <a:endParaRPr lang="pt-PT"/>
          </a:p>
        </p:txBody>
      </p:sp>
    </p:spTree>
    <p:extLst>
      <p:ext uri="{BB962C8B-B14F-4D97-AF65-F5344CB8AC3E}">
        <p14:creationId xmlns:p14="http://schemas.microsoft.com/office/powerpoint/2010/main" val="261369139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B01685-9725-4E7D-8D82-B2DA154A6EE6}"/>
              </a:ext>
            </a:extLst>
          </p:cNvPr>
          <p:cNvSpPr>
            <a:spLocks noGrp="1"/>
          </p:cNvSpPr>
          <p:nvPr>
            <p:ph type="title"/>
          </p:nvPr>
        </p:nvSpPr>
        <p:spPr>
          <a:xfrm>
            <a:off x="379564" y="198115"/>
            <a:ext cx="16390188" cy="5461105"/>
          </a:xfrm>
        </p:spPr>
        <p:txBody>
          <a:bodyPr>
            <a:normAutofit/>
          </a:bodyPr>
          <a:lstStyle/>
          <a:p>
            <a:r>
              <a:rPr lang="pt-PT" sz="5800" noProof="0" dirty="0">
                <a:solidFill>
                  <a:srgbClr val="000000"/>
                </a:solidFill>
              </a:rPr>
              <a:t>Que importância </a:t>
            </a:r>
            <a:r>
              <a:rPr lang="pt-PT" sz="5800" dirty="0"/>
              <a:t>tem a análise do mercado</a:t>
            </a:r>
            <a:r>
              <a:rPr lang="pt-PT" sz="5800" noProof="0" dirty="0">
                <a:solidFill>
                  <a:srgbClr val="000000"/>
                </a:solidFill>
              </a:rPr>
              <a:t>?</a:t>
            </a:r>
          </a:p>
        </p:txBody>
      </p:sp>
      <p:sp>
        <p:nvSpPr>
          <p:cNvPr id="4" name="Text Placeholder 3">
            <a:extLst>
              <a:ext uri="{FF2B5EF4-FFF2-40B4-BE49-F238E27FC236}">
                <a16:creationId xmlns:a16="http://schemas.microsoft.com/office/drawing/2014/main" id="{6348CABE-65FD-426A-BECB-9A5E45EB1320}"/>
              </a:ext>
            </a:extLst>
          </p:cNvPr>
          <p:cNvSpPr>
            <a:spLocks noGrp="1"/>
          </p:cNvSpPr>
          <p:nvPr>
            <p:ph type="body" sz="quarter" idx="1"/>
          </p:nvPr>
        </p:nvSpPr>
        <p:spPr>
          <a:xfrm>
            <a:off x="379563" y="1431573"/>
            <a:ext cx="6200531" cy="7018744"/>
          </a:xfrm>
        </p:spPr>
        <p:txBody>
          <a:bodyPr>
            <a:normAutofit fontScale="92500" lnSpcReduction="20000"/>
          </a:bodyPr>
          <a:lstStyle/>
          <a:p>
            <a:r>
              <a:rPr lang="pt-PT" sz="4400" kern="1200" dirty="0">
                <a:solidFill>
                  <a:srgbClr val="000000"/>
                </a:solidFill>
              </a:rPr>
              <a:t>A análise do mercado ajuda a identificar quaisquer constrangimentos nos mercados, incluindo questões de oferta e procura, políticas, normas, regras e questões de infraestruturas que limitam o funcionamento do mesmo.</a:t>
            </a:r>
            <a:endParaRPr lang="pt-PT" sz="4400" kern="1200" noProof="0" dirty="0">
              <a:solidFill>
                <a:srgbClr val="000000"/>
              </a:solidFill>
            </a:endParaRPr>
          </a:p>
        </p:txBody>
      </p:sp>
      <p:sp>
        <p:nvSpPr>
          <p:cNvPr id="6" name="Slide Number Placeholder 5">
            <a:extLst>
              <a:ext uri="{FF2B5EF4-FFF2-40B4-BE49-F238E27FC236}">
                <a16:creationId xmlns:a16="http://schemas.microsoft.com/office/drawing/2014/main" id="{A05457DD-DB51-4517-AFA7-779081D67A59}"/>
              </a:ext>
            </a:extLst>
          </p:cNvPr>
          <p:cNvSpPr>
            <a:spLocks noGrp="1"/>
          </p:cNvSpPr>
          <p:nvPr>
            <p:ph type="sldNum" sz="quarter" idx="2"/>
          </p:nvPr>
        </p:nvSpPr>
        <p:spPr>
          <a:xfrm>
            <a:off x="3396741" y="8803219"/>
            <a:ext cx="248466" cy="410369"/>
          </a:xfrm>
        </p:spPr>
        <p:txBody>
          <a:bodyPr/>
          <a:lstStyle/>
          <a:p>
            <a:fld id="{86CB4B4D-7CA3-9044-876B-883B54F8677D}" type="slidenum">
              <a:rPr lang="pt-PT" smtClean="0"/>
              <a:pPr/>
              <a:t>9</a:t>
            </a:fld>
            <a:endParaRPr lang="pt-PT" dirty="0"/>
          </a:p>
        </p:txBody>
      </p:sp>
      <p:sp>
        <p:nvSpPr>
          <p:cNvPr id="5" name="Text Placeholder 4">
            <a:extLst>
              <a:ext uri="{FF2B5EF4-FFF2-40B4-BE49-F238E27FC236}">
                <a16:creationId xmlns:a16="http://schemas.microsoft.com/office/drawing/2014/main" id="{FBE6810E-3D2E-4BB4-BC08-CB65BF0C6B86}"/>
              </a:ext>
            </a:extLst>
          </p:cNvPr>
          <p:cNvSpPr>
            <a:spLocks noGrp="1"/>
          </p:cNvSpPr>
          <p:nvPr>
            <p:ph type="body" sz="quarter" idx="14"/>
          </p:nvPr>
        </p:nvSpPr>
        <p:spPr>
          <a:xfrm>
            <a:off x="14214236" y="8887755"/>
            <a:ext cx="2922297" cy="410369"/>
          </a:xfrm>
        </p:spPr>
        <p:txBody>
          <a:bodyPr>
            <a:normAutofit/>
          </a:bodyPr>
          <a:lstStyle/>
          <a:p>
            <a:pPr algn="r"/>
            <a:r>
              <a:rPr lang="pt-PT" sz="2000" dirty="0" err="1">
                <a:solidFill>
                  <a:srgbClr val="00B297"/>
                </a:solidFill>
                <a:latin typeface="Open Sans Regular"/>
                <a:sym typeface="Open Sans Regular"/>
              </a:rPr>
              <a:t>ACNUR/Jordi</a:t>
            </a:r>
            <a:r>
              <a:rPr lang="pt-PT" sz="2000" dirty="0">
                <a:solidFill>
                  <a:srgbClr val="00B297"/>
                </a:solidFill>
                <a:latin typeface="Open Sans Regular"/>
                <a:sym typeface="Open Sans Regular"/>
              </a:rPr>
              <a:t> Matas</a:t>
            </a:r>
          </a:p>
        </p:txBody>
      </p:sp>
      <p:pic>
        <p:nvPicPr>
          <p:cNvPr id="12" name="Picture 11">
            <a:extLst>
              <a:ext uri="{FF2B5EF4-FFF2-40B4-BE49-F238E27FC236}">
                <a16:creationId xmlns:a16="http://schemas.microsoft.com/office/drawing/2014/main" id="{EC64DA9B-51B2-4EA2-BFEF-51A1B92B9CB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65238" y="1305450"/>
            <a:ext cx="10575025" cy="7497770"/>
          </a:xfrm>
          <a:prstGeom prst="rect">
            <a:avLst/>
          </a:prstGeom>
        </p:spPr>
      </p:pic>
    </p:spTree>
    <p:extLst>
      <p:ext uri="{BB962C8B-B14F-4D97-AF65-F5344CB8AC3E}">
        <p14:creationId xmlns:p14="http://schemas.microsoft.com/office/powerpoint/2010/main" val="9034583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1355b3f0-e072-4ae3-b261-722c43fa6e2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3" ma:contentTypeDescription="Create a new document." ma:contentTypeScope="" ma:versionID="6e7c3f28e1bc4b070fd20064c2ee66a9">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a04da16e49fc843fe31a3b399909da27"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065713D-35E3-4655-9863-BB853605F96A}">
  <ds:schemaRefs>
    <ds:schemaRef ds:uri="http://purl.org/dc/dcmitype/"/>
    <ds:schemaRef ds:uri="http://purl.org/dc/terms/"/>
    <ds:schemaRef ds:uri="http://www.w3.org/XML/1998/namespace"/>
    <ds:schemaRef ds:uri="http://purl.org/dc/elements/1.1/"/>
    <ds:schemaRef ds:uri="http://schemas.microsoft.com/office/2006/documentManagement/types"/>
    <ds:schemaRef ds:uri="http://schemas.microsoft.com/office/2006/metadata/properties"/>
    <ds:schemaRef ds:uri="http://schemas.microsoft.com/office/infopath/2007/PartnerControls"/>
    <ds:schemaRef ds:uri="1355b3f0-e072-4ae3-b261-722c43fa6e26"/>
    <ds:schemaRef ds:uri="http://schemas.openxmlformats.org/package/2006/metadata/core-properties"/>
    <ds:schemaRef ds:uri="9051fefc-2ea4-4620-a82b-61f19e316bb6"/>
  </ds:schemaRefs>
</ds:datastoreItem>
</file>

<file path=customXml/itemProps2.xml><?xml version="1.0" encoding="utf-8"?>
<ds:datastoreItem xmlns:ds="http://schemas.openxmlformats.org/officeDocument/2006/customXml" ds:itemID="{49952F9D-1A82-4166-B3DA-FA0C164A0E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55b3f0-e072-4ae3-b261-722c43fa6e26"/>
    <ds:schemaRef ds:uri="9051fefc-2ea4-4620-a82b-61f19e316b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80043DE-83D6-4007-8CA8-1B1B477EE7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3204</TotalTime>
  <Words>3464</Words>
  <Application>Microsoft Office PowerPoint</Application>
  <PresentationFormat>Custom</PresentationFormat>
  <Paragraphs>219</Paragraphs>
  <Slides>25</Slides>
  <Notes>25</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Helvetica Neue</vt:lpstr>
      <vt:lpstr>Lato</vt:lpstr>
      <vt:lpstr>Open Sans</vt:lpstr>
      <vt:lpstr>Open Sans Bold</vt:lpstr>
      <vt:lpstr>Open Sans Light</vt:lpstr>
      <vt:lpstr>Open Sans Regular</vt:lpstr>
      <vt:lpstr>White</vt:lpstr>
      <vt:lpstr>ESFERA, DINHEIRO E MERCADOS</vt:lpstr>
      <vt:lpstr>No final desta sessão, serão capazes de: </vt:lpstr>
      <vt:lpstr>Porquê considerar a prestação de ajuda através dos mercados?</vt:lpstr>
      <vt:lpstr>Porquê considerar a prestação de ajuda através dos mercados?</vt:lpstr>
      <vt:lpstr>Uma resposta eficaz começa com a compreensão das situações concretas</vt:lpstr>
      <vt:lpstr>A mesma catástrofe, necessidades diferentes</vt:lpstr>
      <vt:lpstr>Atividade 1: Debate</vt:lpstr>
      <vt:lpstr>Considerações no âmbito da ajuda em dinheiro</vt:lpstr>
      <vt:lpstr>Que importância tem a análise do mercado?</vt:lpstr>
      <vt:lpstr>Sensibilidade dos mercados</vt:lpstr>
      <vt:lpstr>A análise do mercado no âmbito da análise da resposta humanitária</vt:lpstr>
      <vt:lpstr>Ajuda que responda às necessidades - uma abordagem centrada nas pessoas</vt:lpstr>
      <vt:lpstr>Programação e mercados</vt:lpstr>
      <vt:lpstr>Bens, serviços e mercados</vt:lpstr>
      <vt:lpstr>As muitas formas de ajuda em dinheiro</vt:lpstr>
      <vt:lpstr>Atividade 2: Debate</vt:lpstr>
      <vt:lpstr>Lista de verificação para a ajuda em dinheiro</vt:lpstr>
      <vt:lpstr>Conceção do programa</vt:lpstr>
      <vt:lpstr>Execução</vt:lpstr>
      <vt:lpstr>Visualização e debate de um pequeno vídeo</vt:lpstr>
      <vt:lpstr>Exemplo: Ajuda em dinheiro no Nepal – 2015</vt:lpstr>
      <vt:lpstr>Debate sobre o vídeo</vt:lpstr>
      <vt:lpstr>Acompanhamento, avaliação e aprendizagem</vt:lpstr>
      <vt:lpstr>Mensagens-chave</vt:lpstr>
      <vt:lpstr>PowerPoint Presentation</vt:lpstr>
    </vt:vector>
  </TitlesOfParts>
  <Manager>LM</Manager>
  <Company>Sphere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2021107</dc:title>
  <dc:subject>tradução de en-pt</dc:subject>
  <dc:creator>DeVon Solomon;Luísa Merki</dc:creator>
  <cp:keywords>STP 17 Sphere Cash and Markets</cp:keywords>
  <cp:lastModifiedBy>Luisa</cp:lastModifiedBy>
  <cp:revision>195</cp:revision>
  <dcterms:created xsi:type="dcterms:W3CDTF">2018-12-14T22:00:46Z</dcterms:created>
  <dcterms:modified xsi:type="dcterms:W3CDTF">2021-07-13T13:54:32Z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0x01010040548E345B6D594AAA06BAD71EA843DF</vt:lpwstr>
  </property>
  <property fmtid="{D5CDD505-2E9C-101B-9397-08002B2CF9AE}" pid="3" name="Order">
    <vt:r8>6890400</vt:r8>
  </property>
</Properties>
</file>